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694063" cy="50292000"/>
  <p:notesSz cx="28482925" cy="50736500"/>
  <p:defaultTextStyle>
    <a:defPPr>
      <a:defRPr lang="en-US"/>
    </a:defPPr>
    <a:lvl1pPr algn="l" rtl="0" fontAlgn="base">
      <a:spcBef>
        <a:spcPct val="0"/>
      </a:spcBef>
      <a:spcAft>
        <a:spcPct val="0"/>
      </a:spcAft>
      <a:defRPr sz="10000" kern="1200">
        <a:solidFill>
          <a:schemeClr val="tx1"/>
        </a:solidFill>
        <a:latin typeface="Arial" charset="0"/>
        <a:ea typeface="+mn-ea"/>
        <a:cs typeface="+mn-cs"/>
      </a:defRPr>
    </a:lvl1pPr>
    <a:lvl2pPr marL="457200" algn="l" rtl="0" fontAlgn="base">
      <a:spcBef>
        <a:spcPct val="0"/>
      </a:spcBef>
      <a:spcAft>
        <a:spcPct val="0"/>
      </a:spcAft>
      <a:defRPr sz="10000" kern="1200">
        <a:solidFill>
          <a:schemeClr val="tx1"/>
        </a:solidFill>
        <a:latin typeface="Arial" charset="0"/>
        <a:ea typeface="+mn-ea"/>
        <a:cs typeface="+mn-cs"/>
      </a:defRPr>
    </a:lvl2pPr>
    <a:lvl3pPr marL="914400" algn="l" rtl="0" fontAlgn="base">
      <a:spcBef>
        <a:spcPct val="0"/>
      </a:spcBef>
      <a:spcAft>
        <a:spcPct val="0"/>
      </a:spcAft>
      <a:defRPr sz="10000" kern="1200">
        <a:solidFill>
          <a:schemeClr val="tx1"/>
        </a:solidFill>
        <a:latin typeface="Arial" charset="0"/>
        <a:ea typeface="+mn-ea"/>
        <a:cs typeface="+mn-cs"/>
      </a:defRPr>
    </a:lvl3pPr>
    <a:lvl4pPr marL="1371600" algn="l" rtl="0" fontAlgn="base">
      <a:spcBef>
        <a:spcPct val="0"/>
      </a:spcBef>
      <a:spcAft>
        <a:spcPct val="0"/>
      </a:spcAft>
      <a:defRPr sz="10000" kern="1200">
        <a:solidFill>
          <a:schemeClr val="tx1"/>
        </a:solidFill>
        <a:latin typeface="Arial" charset="0"/>
        <a:ea typeface="+mn-ea"/>
        <a:cs typeface="+mn-cs"/>
      </a:defRPr>
    </a:lvl4pPr>
    <a:lvl5pPr marL="1828800" algn="l" rtl="0" fontAlgn="base">
      <a:spcBef>
        <a:spcPct val="0"/>
      </a:spcBef>
      <a:spcAft>
        <a:spcPct val="0"/>
      </a:spcAft>
      <a:defRPr sz="10000" kern="1200">
        <a:solidFill>
          <a:schemeClr val="tx1"/>
        </a:solidFill>
        <a:latin typeface="Arial" charset="0"/>
        <a:ea typeface="+mn-ea"/>
        <a:cs typeface="+mn-cs"/>
      </a:defRPr>
    </a:lvl5pPr>
    <a:lvl6pPr marL="2286000" algn="l" defTabSz="914400" rtl="0" eaLnBrk="1" latinLnBrk="0" hangingPunct="1">
      <a:defRPr sz="10000" kern="1200">
        <a:solidFill>
          <a:schemeClr val="tx1"/>
        </a:solidFill>
        <a:latin typeface="Arial" charset="0"/>
        <a:ea typeface="+mn-ea"/>
        <a:cs typeface="+mn-cs"/>
      </a:defRPr>
    </a:lvl6pPr>
    <a:lvl7pPr marL="2743200" algn="l" defTabSz="914400" rtl="0" eaLnBrk="1" latinLnBrk="0" hangingPunct="1">
      <a:defRPr sz="10000" kern="1200">
        <a:solidFill>
          <a:schemeClr val="tx1"/>
        </a:solidFill>
        <a:latin typeface="Arial" charset="0"/>
        <a:ea typeface="+mn-ea"/>
        <a:cs typeface="+mn-cs"/>
      </a:defRPr>
    </a:lvl7pPr>
    <a:lvl8pPr marL="3200400" algn="l" defTabSz="914400" rtl="0" eaLnBrk="1" latinLnBrk="0" hangingPunct="1">
      <a:defRPr sz="10000" kern="1200">
        <a:solidFill>
          <a:schemeClr val="tx1"/>
        </a:solidFill>
        <a:latin typeface="Arial" charset="0"/>
        <a:ea typeface="+mn-ea"/>
        <a:cs typeface="+mn-cs"/>
      </a:defRPr>
    </a:lvl8pPr>
    <a:lvl9pPr marL="3657600" algn="l" defTabSz="914400" rtl="0" eaLnBrk="1" latinLnBrk="0" hangingPunct="1">
      <a:defRPr sz="10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9279" autoAdjust="0"/>
  </p:normalViewPr>
  <p:slideViewPr>
    <p:cSldViewPr>
      <p:cViewPr>
        <p:scale>
          <a:sx n="14" d="100"/>
          <a:sy n="14" d="100"/>
        </p:scale>
        <p:origin x="-2550" y="-36"/>
      </p:cViewPr>
      <p:guideLst>
        <p:guide orient="horz" pos="15841"/>
        <p:guide pos="903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AE16A-ADEB-474D-939B-7003B925655D}" type="doc">
      <dgm:prSet loTypeId="urn:microsoft.com/office/officeart/2005/8/layout/gear1" loCatId="cycle" qsTypeId="urn:microsoft.com/office/officeart/2005/8/quickstyle/simple1" qsCatId="simple" csTypeId="urn:microsoft.com/office/officeart/2005/8/colors/accent1_2" csCatId="accent1" phldr="1"/>
      <dgm:spPr/>
    </dgm:pt>
    <dgm:pt modelId="{EEFFF10D-E15E-460D-A2DB-A265A6624F85}">
      <dgm:prSet phldrT="[Text]"/>
      <dgm:spPr/>
      <dgm:t>
        <a:bodyPr/>
        <a:lstStyle/>
        <a:p>
          <a:r>
            <a:rPr lang="en-US" dirty="0" smtClean="0"/>
            <a:t>Policies </a:t>
          </a:r>
          <a:endParaRPr lang="en-US" dirty="0"/>
        </a:p>
      </dgm:t>
    </dgm:pt>
    <dgm:pt modelId="{4EA6FB97-A84F-462C-AFE2-EB94103360E6}" type="parTrans" cxnId="{F0A3AB32-3440-487E-B307-410CD7CAF3E6}">
      <dgm:prSet/>
      <dgm:spPr/>
      <dgm:t>
        <a:bodyPr/>
        <a:lstStyle/>
        <a:p>
          <a:endParaRPr lang="en-US"/>
        </a:p>
      </dgm:t>
    </dgm:pt>
    <dgm:pt modelId="{D2DB0060-F3CB-4939-AEB8-DFDE32A97C4A}" type="sibTrans" cxnId="{F0A3AB32-3440-487E-B307-410CD7CAF3E6}">
      <dgm:prSet/>
      <dgm:spPr/>
      <dgm:t>
        <a:bodyPr/>
        <a:lstStyle/>
        <a:p>
          <a:endParaRPr lang="en-US"/>
        </a:p>
      </dgm:t>
    </dgm:pt>
    <dgm:pt modelId="{0875657B-0E5B-468B-AA6A-16E3B2555807}">
      <dgm:prSet phldrT="[Text]"/>
      <dgm:spPr/>
      <dgm:t>
        <a:bodyPr/>
        <a:lstStyle/>
        <a:p>
          <a:r>
            <a:rPr lang="en-US" dirty="0" smtClean="0"/>
            <a:t>Content</a:t>
          </a:r>
          <a:endParaRPr lang="en-US" dirty="0"/>
        </a:p>
      </dgm:t>
    </dgm:pt>
    <dgm:pt modelId="{1EE59FFE-D252-4186-8C9A-F0254C36A9C3}" type="parTrans" cxnId="{765D0F12-4CFD-4D35-8E76-F3AFD31AC88C}">
      <dgm:prSet/>
      <dgm:spPr/>
      <dgm:t>
        <a:bodyPr/>
        <a:lstStyle/>
        <a:p>
          <a:endParaRPr lang="en-US"/>
        </a:p>
      </dgm:t>
    </dgm:pt>
    <dgm:pt modelId="{413484A0-9341-4FEF-8E8E-D218CFBE95BC}" type="sibTrans" cxnId="{765D0F12-4CFD-4D35-8E76-F3AFD31AC88C}">
      <dgm:prSet/>
      <dgm:spPr/>
      <dgm:t>
        <a:bodyPr/>
        <a:lstStyle/>
        <a:p>
          <a:endParaRPr lang="en-US"/>
        </a:p>
      </dgm:t>
    </dgm:pt>
    <dgm:pt modelId="{1706D3BF-EABD-4994-B55C-65E14496CD5F}">
      <dgm:prSet phldrT="[Text]"/>
      <dgm:spPr/>
      <dgm:t>
        <a:bodyPr/>
        <a:lstStyle/>
        <a:p>
          <a:r>
            <a:rPr lang="en-US" dirty="0" smtClean="0"/>
            <a:t>Reuse</a:t>
          </a:r>
          <a:endParaRPr lang="en-US" dirty="0"/>
        </a:p>
      </dgm:t>
    </dgm:pt>
    <dgm:pt modelId="{F5ABEE8B-E018-4897-B636-9AAA6EE3AD4E}" type="parTrans" cxnId="{EE345B17-EBF8-4373-B561-417642EE538C}">
      <dgm:prSet/>
      <dgm:spPr/>
      <dgm:t>
        <a:bodyPr/>
        <a:lstStyle/>
        <a:p>
          <a:endParaRPr lang="en-US"/>
        </a:p>
      </dgm:t>
    </dgm:pt>
    <dgm:pt modelId="{22E21531-1DF1-4D1D-A593-D7680597F7A6}" type="sibTrans" cxnId="{EE345B17-EBF8-4373-B561-417642EE538C}">
      <dgm:prSet/>
      <dgm:spPr/>
      <dgm:t>
        <a:bodyPr/>
        <a:lstStyle/>
        <a:p>
          <a:endParaRPr lang="en-US"/>
        </a:p>
      </dgm:t>
    </dgm:pt>
    <dgm:pt modelId="{E2CEFB59-4BCE-446F-939B-0F757C2F20B0}" type="pres">
      <dgm:prSet presAssocID="{E4EAE16A-ADEB-474D-939B-7003B925655D}" presName="composite" presStyleCnt="0">
        <dgm:presLayoutVars>
          <dgm:chMax val="3"/>
          <dgm:animLvl val="lvl"/>
          <dgm:resizeHandles val="exact"/>
        </dgm:presLayoutVars>
      </dgm:prSet>
      <dgm:spPr/>
    </dgm:pt>
    <dgm:pt modelId="{B1302FF5-1C54-480D-A859-9D05CF9A4D4C}" type="pres">
      <dgm:prSet presAssocID="{EEFFF10D-E15E-460D-A2DB-A265A6624F85}" presName="gear1" presStyleLbl="node1" presStyleIdx="0" presStyleCnt="3">
        <dgm:presLayoutVars>
          <dgm:chMax val="1"/>
          <dgm:bulletEnabled val="1"/>
        </dgm:presLayoutVars>
      </dgm:prSet>
      <dgm:spPr/>
      <dgm:t>
        <a:bodyPr/>
        <a:lstStyle/>
        <a:p>
          <a:endParaRPr lang="en-US"/>
        </a:p>
      </dgm:t>
    </dgm:pt>
    <dgm:pt modelId="{BBC2A074-DC3C-4416-A81C-39A716B0F6EB}" type="pres">
      <dgm:prSet presAssocID="{EEFFF10D-E15E-460D-A2DB-A265A6624F85}" presName="gear1srcNode" presStyleLbl="node1" presStyleIdx="0" presStyleCnt="3"/>
      <dgm:spPr/>
      <dgm:t>
        <a:bodyPr/>
        <a:lstStyle/>
        <a:p>
          <a:endParaRPr lang="en-US"/>
        </a:p>
      </dgm:t>
    </dgm:pt>
    <dgm:pt modelId="{8FBCAFF0-A76C-4E99-9ADB-643132CC8624}" type="pres">
      <dgm:prSet presAssocID="{EEFFF10D-E15E-460D-A2DB-A265A6624F85}" presName="gear1dstNode" presStyleLbl="node1" presStyleIdx="0" presStyleCnt="3"/>
      <dgm:spPr/>
      <dgm:t>
        <a:bodyPr/>
        <a:lstStyle/>
        <a:p>
          <a:endParaRPr lang="en-US"/>
        </a:p>
      </dgm:t>
    </dgm:pt>
    <dgm:pt modelId="{667AD7FE-C513-4A65-AA60-C247B988F816}" type="pres">
      <dgm:prSet presAssocID="{0875657B-0E5B-468B-AA6A-16E3B2555807}" presName="gear2" presStyleLbl="node1" presStyleIdx="1" presStyleCnt="3">
        <dgm:presLayoutVars>
          <dgm:chMax val="1"/>
          <dgm:bulletEnabled val="1"/>
        </dgm:presLayoutVars>
      </dgm:prSet>
      <dgm:spPr/>
      <dgm:t>
        <a:bodyPr/>
        <a:lstStyle/>
        <a:p>
          <a:endParaRPr lang="en-US"/>
        </a:p>
      </dgm:t>
    </dgm:pt>
    <dgm:pt modelId="{38F986CA-7A49-4F1C-89D6-CBAF7456BA59}" type="pres">
      <dgm:prSet presAssocID="{0875657B-0E5B-468B-AA6A-16E3B2555807}" presName="gear2srcNode" presStyleLbl="node1" presStyleIdx="1" presStyleCnt="3"/>
      <dgm:spPr/>
      <dgm:t>
        <a:bodyPr/>
        <a:lstStyle/>
        <a:p>
          <a:endParaRPr lang="en-US"/>
        </a:p>
      </dgm:t>
    </dgm:pt>
    <dgm:pt modelId="{97E08D8E-6C86-4B90-B822-291F93449FC6}" type="pres">
      <dgm:prSet presAssocID="{0875657B-0E5B-468B-AA6A-16E3B2555807}" presName="gear2dstNode" presStyleLbl="node1" presStyleIdx="1" presStyleCnt="3"/>
      <dgm:spPr/>
      <dgm:t>
        <a:bodyPr/>
        <a:lstStyle/>
        <a:p>
          <a:endParaRPr lang="en-US"/>
        </a:p>
      </dgm:t>
    </dgm:pt>
    <dgm:pt modelId="{ADCCE029-33DD-470D-83BC-EE8A0F50B547}" type="pres">
      <dgm:prSet presAssocID="{1706D3BF-EABD-4994-B55C-65E14496CD5F}" presName="gear3" presStyleLbl="node1" presStyleIdx="2" presStyleCnt="3"/>
      <dgm:spPr/>
      <dgm:t>
        <a:bodyPr/>
        <a:lstStyle/>
        <a:p>
          <a:endParaRPr lang="en-US"/>
        </a:p>
      </dgm:t>
    </dgm:pt>
    <dgm:pt modelId="{292AF718-9350-4355-91A8-40B4A1A1D680}" type="pres">
      <dgm:prSet presAssocID="{1706D3BF-EABD-4994-B55C-65E14496CD5F}" presName="gear3tx" presStyleLbl="node1" presStyleIdx="2" presStyleCnt="3">
        <dgm:presLayoutVars>
          <dgm:chMax val="1"/>
          <dgm:bulletEnabled val="1"/>
        </dgm:presLayoutVars>
      </dgm:prSet>
      <dgm:spPr/>
      <dgm:t>
        <a:bodyPr/>
        <a:lstStyle/>
        <a:p>
          <a:endParaRPr lang="en-US"/>
        </a:p>
      </dgm:t>
    </dgm:pt>
    <dgm:pt modelId="{C613DEDE-8D11-429C-9831-6A6C2FB18854}" type="pres">
      <dgm:prSet presAssocID="{1706D3BF-EABD-4994-B55C-65E14496CD5F}" presName="gear3srcNode" presStyleLbl="node1" presStyleIdx="2" presStyleCnt="3"/>
      <dgm:spPr/>
      <dgm:t>
        <a:bodyPr/>
        <a:lstStyle/>
        <a:p>
          <a:endParaRPr lang="en-US"/>
        </a:p>
      </dgm:t>
    </dgm:pt>
    <dgm:pt modelId="{E6DF28DB-323C-4FC0-B03B-CCA6644E5869}" type="pres">
      <dgm:prSet presAssocID="{1706D3BF-EABD-4994-B55C-65E14496CD5F}" presName="gear3dstNode" presStyleLbl="node1" presStyleIdx="2" presStyleCnt="3"/>
      <dgm:spPr/>
      <dgm:t>
        <a:bodyPr/>
        <a:lstStyle/>
        <a:p>
          <a:endParaRPr lang="en-US"/>
        </a:p>
      </dgm:t>
    </dgm:pt>
    <dgm:pt modelId="{A736D1F3-27ED-46B9-B059-93B121ED27E7}" type="pres">
      <dgm:prSet presAssocID="{D2DB0060-F3CB-4939-AEB8-DFDE32A97C4A}" presName="connector1" presStyleLbl="sibTrans2D1" presStyleIdx="0" presStyleCnt="3"/>
      <dgm:spPr/>
      <dgm:t>
        <a:bodyPr/>
        <a:lstStyle/>
        <a:p>
          <a:endParaRPr lang="en-US"/>
        </a:p>
      </dgm:t>
    </dgm:pt>
    <dgm:pt modelId="{C6D1D0ED-831D-4B52-A88B-D5F82D0F5A26}" type="pres">
      <dgm:prSet presAssocID="{413484A0-9341-4FEF-8E8E-D218CFBE95BC}" presName="connector2" presStyleLbl="sibTrans2D1" presStyleIdx="1" presStyleCnt="3"/>
      <dgm:spPr/>
      <dgm:t>
        <a:bodyPr/>
        <a:lstStyle/>
        <a:p>
          <a:endParaRPr lang="en-US"/>
        </a:p>
      </dgm:t>
    </dgm:pt>
    <dgm:pt modelId="{8EAF4987-E2EF-47D3-A25C-16AFC365CEDD}" type="pres">
      <dgm:prSet presAssocID="{22E21531-1DF1-4D1D-A593-D7680597F7A6}" presName="connector3" presStyleLbl="sibTrans2D1" presStyleIdx="2" presStyleCnt="3"/>
      <dgm:spPr/>
      <dgm:t>
        <a:bodyPr/>
        <a:lstStyle/>
        <a:p>
          <a:endParaRPr lang="en-US"/>
        </a:p>
      </dgm:t>
    </dgm:pt>
  </dgm:ptLst>
  <dgm:cxnLst>
    <dgm:cxn modelId="{F15D87AF-A6C9-43B4-8FD5-24ED7FD28431}" type="presOf" srcId="{EEFFF10D-E15E-460D-A2DB-A265A6624F85}" destId="{8FBCAFF0-A76C-4E99-9ADB-643132CC8624}" srcOrd="2" destOrd="0" presId="urn:microsoft.com/office/officeart/2005/8/layout/gear1"/>
    <dgm:cxn modelId="{F0A3AB32-3440-487E-B307-410CD7CAF3E6}" srcId="{E4EAE16A-ADEB-474D-939B-7003B925655D}" destId="{EEFFF10D-E15E-460D-A2DB-A265A6624F85}" srcOrd="0" destOrd="0" parTransId="{4EA6FB97-A84F-462C-AFE2-EB94103360E6}" sibTransId="{D2DB0060-F3CB-4939-AEB8-DFDE32A97C4A}"/>
    <dgm:cxn modelId="{2555B815-9AC6-489C-AF6C-51B79318D1DC}" type="presOf" srcId="{0875657B-0E5B-468B-AA6A-16E3B2555807}" destId="{97E08D8E-6C86-4B90-B822-291F93449FC6}" srcOrd="2" destOrd="0" presId="urn:microsoft.com/office/officeart/2005/8/layout/gear1"/>
    <dgm:cxn modelId="{30BE14D3-CA12-46A7-B1A4-C94FBEB85B1F}" type="presOf" srcId="{0875657B-0E5B-468B-AA6A-16E3B2555807}" destId="{38F986CA-7A49-4F1C-89D6-CBAF7456BA59}" srcOrd="1" destOrd="0" presId="urn:microsoft.com/office/officeart/2005/8/layout/gear1"/>
    <dgm:cxn modelId="{9CB8D8A0-7C29-4ADB-9631-76125F378ED7}" type="presOf" srcId="{E4EAE16A-ADEB-474D-939B-7003B925655D}" destId="{E2CEFB59-4BCE-446F-939B-0F757C2F20B0}" srcOrd="0" destOrd="0" presId="urn:microsoft.com/office/officeart/2005/8/layout/gear1"/>
    <dgm:cxn modelId="{8DD161C5-7F6A-4952-8777-EF8ED678B804}" type="presOf" srcId="{0875657B-0E5B-468B-AA6A-16E3B2555807}" destId="{667AD7FE-C513-4A65-AA60-C247B988F816}" srcOrd="0" destOrd="0" presId="urn:microsoft.com/office/officeart/2005/8/layout/gear1"/>
    <dgm:cxn modelId="{16D0F5BD-B27B-45D6-96FA-E7ED2714E72D}" type="presOf" srcId="{1706D3BF-EABD-4994-B55C-65E14496CD5F}" destId="{ADCCE029-33DD-470D-83BC-EE8A0F50B547}" srcOrd="0" destOrd="0" presId="urn:microsoft.com/office/officeart/2005/8/layout/gear1"/>
    <dgm:cxn modelId="{54E2B981-D058-4537-ADC4-0CC28C11CEDE}" type="presOf" srcId="{22E21531-1DF1-4D1D-A593-D7680597F7A6}" destId="{8EAF4987-E2EF-47D3-A25C-16AFC365CEDD}" srcOrd="0" destOrd="0" presId="urn:microsoft.com/office/officeart/2005/8/layout/gear1"/>
    <dgm:cxn modelId="{6C0356C8-710B-42C4-AF69-E2B519859410}" type="presOf" srcId="{1706D3BF-EABD-4994-B55C-65E14496CD5F}" destId="{292AF718-9350-4355-91A8-40B4A1A1D680}" srcOrd="1" destOrd="0" presId="urn:microsoft.com/office/officeart/2005/8/layout/gear1"/>
    <dgm:cxn modelId="{72E95ABC-0CCF-4D8E-A4B9-7301B131FFA8}" type="presOf" srcId="{EEFFF10D-E15E-460D-A2DB-A265A6624F85}" destId="{BBC2A074-DC3C-4416-A81C-39A716B0F6EB}" srcOrd="1" destOrd="0" presId="urn:microsoft.com/office/officeart/2005/8/layout/gear1"/>
    <dgm:cxn modelId="{EE345B17-EBF8-4373-B561-417642EE538C}" srcId="{E4EAE16A-ADEB-474D-939B-7003B925655D}" destId="{1706D3BF-EABD-4994-B55C-65E14496CD5F}" srcOrd="2" destOrd="0" parTransId="{F5ABEE8B-E018-4897-B636-9AAA6EE3AD4E}" sibTransId="{22E21531-1DF1-4D1D-A593-D7680597F7A6}"/>
    <dgm:cxn modelId="{18ADBD2D-05D6-4C41-9091-6F6840EFE8FA}" type="presOf" srcId="{1706D3BF-EABD-4994-B55C-65E14496CD5F}" destId="{C613DEDE-8D11-429C-9831-6A6C2FB18854}" srcOrd="2" destOrd="0" presId="urn:microsoft.com/office/officeart/2005/8/layout/gear1"/>
    <dgm:cxn modelId="{D4AB160F-BD20-4192-AC6A-9B9F44D3D244}" type="presOf" srcId="{1706D3BF-EABD-4994-B55C-65E14496CD5F}" destId="{E6DF28DB-323C-4FC0-B03B-CCA6644E5869}" srcOrd="3" destOrd="0" presId="urn:microsoft.com/office/officeart/2005/8/layout/gear1"/>
    <dgm:cxn modelId="{BEED411C-9D0B-46F4-9A66-0D91DC7022FA}" type="presOf" srcId="{EEFFF10D-E15E-460D-A2DB-A265A6624F85}" destId="{B1302FF5-1C54-480D-A859-9D05CF9A4D4C}" srcOrd="0" destOrd="0" presId="urn:microsoft.com/office/officeart/2005/8/layout/gear1"/>
    <dgm:cxn modelId="{297E35E6-33E7-4B35-AA82-6BC8574242E4}" type="presOf" srcId="{413484A0-9341-4FEF-8E8E-D218CFBE95BC}" destId="{C6D1D0ED-831D-4B52-A88B-D5F82D0F5A26}" srcOrd="0" destOrd="0" presId="urn:microsoft.com/office/officeart/2005/8/layout/gear1"/>
    <dgm:cxn modelId="{E615C5F4-F86E-4F8A-9B9C-80C277E4128C}" type="presOf" srcId="{D2DB0060-F3CB-4939-AEB8-DFDE32A97C4A}" destId="{A736D1F3-27ED-46B9-B059-93B121ED27E7}" srcOrd="0" destOrd="0" presId="urn:microsoft.com/office/officeart/2005/8/layout/gear1"/>
    <dgm:cxn modelId="{765D0F12-4CFD-4D35-8E76-F3AFD31AC88C}" srcId="{E4EAE16A-ADEB-474D-939B-7003B925655D}" destId="{0875657B-0E5B-468B-AA6A-16E3B2555807}" srcOrd="1" destOrd="0" parTransId="{1EE59FFE-D252-4186-8C9A-F0254C36A9C3}" sibTransId="{413484A0-9341-4FEF-8E8E-D218CFBE95BC}"/>
    <dgm:cxn modelId="{C36D37D6-602E-4E09-9159-FC120BE8E1DB}" type="presParOf" srcId="{E2CEFB59-4BCE-446F-939B-0F757C2F20B0}" destId="{B1302FF5-1C54-480D-A859-9D05CF9A4D4C}" srcOrd="0" destOrd="0" presId="urn:microsoft.com/office/officeart/2005/8/layout/gear1"/>
    <dgm:cxn modelId="{C6E1A9B0-89A1-4B13-A862-1BE169DD5858}" type="presParOf" srcId="{E2CEFB59-4BCE-446F-939B-0F757C2F20B0}" destId="{BBC2A074-DC3C-4416-A81C-39A716B0F6EB}" srcOrd="1" destOrd="0" presId="urn:microsoft.com/office/officeart/2005/8/layout/gear1"/>
    <dgm:cxn modelId="{8EF6C0F5-63E2-424F-97D0-E954AC8F3C5F}" type="presParOf" srcId="{E2CEFB59-4BCE-446F-939B-0F757C2F20B0}" destId="{8FBCAFF0-A76C-4E99-9ADB-643132CC8624}" srcOrd="2" destOrd="0" presId="urn:microsoft.com/office/officeart/2005/8/layout/gear1"/>
    <dgm:cxn modelId="{5201CC92-E022-46A3-A6D6-D7BC1343DACF}" type="presParOf" srcId="{E2CEFB59-4BCE-446F-939B-0F757C2F20B0}" destId="{667AD7FE-C513-4A65-AA60-C247B988F816}" srcOrd="3" destOrd="0" presId="urn:microsoft.com/office/officeart/2005/8/layout/gear1"/>
    <dgm:cxn modelId="{7A561E9F-F515-42A4-85E4-310F1B620756}" type="presParOf" srcId="{E2CEFB59-4BCE-446F-939B-0F757C2F20B0}" destId="{38F986CA-7A49-4F1C-89D6-CBAF7456BA59}" srcOrd="4" destOrd="0" presId="urn:microsoft.com/office/officeart/2005/8/layout/gear1"/>
    <dgm:cxn modelId="{37AB0429-1DFA-4B26-8C0F-E2AD8B838E6A}" type="presParOf" srcId="{E2CEFB59-4BCE-446F-939B-0F757C2F20B0}" destId="{97E08D8E-6C86-4B90-B822-291F93449FC6}" srcOrd="5" destOrd="0" presId="urn:microsoft.com/office/officeart/2005/8/layout/gear1"/>
    <dgm:cxn modelId="{BAF9EDBA-7308-4700-AF44-234741C43C16}" type="presParOf" srcId="{E2CEFB59-4BCE-446F-939B-0F757C2F20B0}" destId="{ADCCE029-33DD-470D-83BC-EE8A0F50B547}" srcOrd="6" destOrd="0" presId="urn:microsoft.com/office/officeart/2005/8/layout/gear1"/>
    <dgm:cxn modelId="{99F113D3-4FE2-410E-98CC-21B9A5603BF1}" type="presParOf" srcId="{E2CEFB59-4BCE-446F-939B-0F757C2F20B0}" destId="{292AF718-9350-4355-91A8-40B4A1A1D680}" srcOrd="7" destOrd="0" presId="urn:microsoft.com/office/officeart/2005/8/layout/gear1"/>
    <dgm:cxn modelId="{015CEEF8-7547-4C1C-A824-D6DE7D33EECE}" type="presParOf" srcId="{E2CEFB59-4BCE-446F-939B-0F757C2F20B0}" destId="{C613DEDE-8D11-429C-9831-6A6C2FB18854}" srcOrd="8" destOrd="0" presId="urn:microsoft.com/office/officeart/2005/8/layout/gear1"/>
    <dgm:cxn modelId="{22E0859D-BDBC-48DD-87AE-1704B87D89C6}" type="presParOf" srcId="{E2CEFB59-4BCE-446F-939B-0F757C2F20B0}" destId="{E6DF28DB-323C-4FC0-B03B-CCA6644E5869}" srcOrd="9" destOrd="0" presId="urn:microsoft.com/office/officeart/2005/8/layout/gear1"/>
    <dgm:cxn modelId="{13FFC91A-3DF7-4DEC-911F-C4960D2390E6}" type="presParOf" srcId="{E2CEFB59-4BCE-446F-939B-0F757C2F20B0}" destId="{A736D1F3-27ED-46B9-B059-93B121ED27E7}" srcOrd="10" destOrd="0" presId="urn:microsoft.com/office/officeart/2005/8/layout/gear1"/>
    <dgm:cxn modelId="{12FA1EBA-1FD1-4CFA-8451-DD0D7584D342}" type="presParOf" srcId="{E2CEFB59-4BCE-446F-939B-0F757C2F20B0}" destId="{C6D1D0ED-831D-4B52-A88B-D5F82D0F5A26}" srcOrd="11" destOrd="0" presId="urn:microsoft.com/office/officeart/2005/8/layout/gear1"/>
    <dgm:cxn modelId="{7CDE1E52-475D-4B23-AE7F-DD8DAD1D6030}" type="presParOf" srcId="{E2CEFB59-4BCE-446F-939B-0F757C2F20B0}" destId="{8EAF4987-E2EF-47D3-A25C-16AFC365CEDD}" srcOrd="12" destOrd="0" presId="urn:microsoft.com/office/officeart/2005/8/layout/gear1"/>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2344400" cy="2533650"/>
          </a:xfrm>
          <a:prstGeom prst="rect">
            <a:avLst/>
          </a:prstGeom>
          <a:noFill/>
          <a:ln w="9525">
            <a:noFill/>
            <a:miter lim="800000"/>
            <a:headEnd/>
            <a:tailEnd/>
          </a:ln>
          <a:effectLst/>
        </p:spPr>
        <p:txBody>
          <a:bodyPr vert="horz" wrap="square" lIns="478864" tIns="239434" rIns="478864" bIns="239434" numCol="1" anchor="t" anchorCtr="0" compatLnSpc="1">
            <a:prstTxWarp prst="textNoShape">
              <a:avLst/>
            </a:prstTxWarp>
          </a:bodyPr>
          <a:lstStyle>
            <a:lvl1pPr defTabSz="4791075">
              <a:defRPr sz="6200"/>
            </a:lvl1pPr>
          </a:lstStyle>
          <a:p>
            <a:endParaRPr lang="en-US"/>
          </a:p>
        </p:txBody>
      </p:sp>
      <p:sp>
        <p:nvSpPr>
          <p:cNvPr id="3075" name="Rectangle 3"/>
          <p:cNvSpPr>
            <a:spLocks noGrp="1" noChangeArrowheads="1"/>
          </p:cNvSpPr>
          <p:nvPr>
            <p:ph type="dt" idx="1"/>
          </p:nvPr>
        </p:nvSpPr>
        <p:spPr bwMode="auto">
          <a:xfrm>
            <a:off x="16132175" y="0"/>
            <a:ext cx="12344400" cy="2533650"/>
          </a:xfrm>
          <a:prstGeom prst="rect">
            <a:avLst/>
          </a:prstGeom>
          <a:noFill/>
          <a:ln w="9525">
            <a:noFill/>
            <a:miter lim="800000"/>
            <a:headEnd/>
            <a:tailEnd/>
          </a:ln>
          <a:effectLst/>
        </p:spPr>
        <p:txBody>
          <a:bodyPr vert="horz" wrap="square" lIns="478864" tIns="239434" rIns="478864" bIns="239434" numCol="1" anchor="t" anchorCtr="0" compatLnSpc="1">
            <a:prstTxWarp prst="textNoShape">
              <a:avLst/>
            </a:prstTxWarp>
          </a:bodyPr>
          <a:lstStyle>
            <a:lvl1pPr algn="r" defTabSz="4791075">
              <a:defRPr sz="6200"/>
            </a:lvl1pPr>
          </a:lstStyle>
          <a:p>
            <a:endParaRPr lang="en-US"/>
          </a:p>
        </p:txBody>
      </p:sp>
      <p:sp>
        <p:nvSpPr>
          <p:cNvPr id="3076" name="Rectangle 4"/>
          <p:cNvSpPr>
            <a:spLocks noGrp="1" noRot="1" noChangeAspect="1" noChangeArrowheads="1" noTextEdit="1"/>
          </p:cNvSpPr>
          <p:nvPr>
            <p:ph type="sldImg" idx="2"/>
          </p:nvPr>
        </p:nvSpPr>
        <p:spPr bwMode="auto">
          <a:xfrm>
            <a:off x="8816975" y="3808413"/>
            <a:ext cx="10855325" cy="190261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2849563" y="24099838"/>
            <a:ext cx="22783800" cy="22828250"/>
          </a:xfrm>
          <a:prstGeom prst="rect">
            <a:avLst/>
          </a:prstGeom>
          <a:noFill/>
          <a:ln w="9525">
            <a:noFill/>
            <a:miter lim="800000"/>
            <a:headEnd/>
            <a:tailEnd/>
          </a:ln>
          <a:effectLst/>
        </p:spPr>
        <p:txBody>
          <a:bodyPr vert="horz" wrap="square" lIns="478864" tIns="239434" rIns="478864" bIns="2394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48194913"/>
            <a:ext cx="12344400" cy="2533650"/>
          </a:xfrm>
          <a:prstGeom prst="rect">
            <a:avLst/>
          </a:prstGeom>
          <a:noFill/>
          <a:ln w="9525">
            <a:noFill/>
            <a:miter lim="800000"/>
            <a:headEnd/>
            <a:tailEnd/>
          </a:ln>
          <a:effectLst/>
        </p:spPr>
        <p:txBody>
          <a:bodyPr vert="horz" wrap="square" lIns="478864" tIns="239434" rIns="478864" bIns="239434" numCol="1" anchor="b" anchorCtr="0" compatLnSpc="1">
            <a:prstTxWarp prst="textNoShape">
              <a:avLst/>
            </a:prstTxWarp>
          </a:bodyPr>
          <a:lstStyle>
            <a:lvl1pPr defTabSz="4791075">
              <a:defRPr sz="6200"/>
            </a:lvl1pPr>
          </a:lstStyle>
          <a:p>
            <a:endParaRPr lang="en-US"/>
          </a:p>
        </p:txBody>
      </p:sp>
      <p:sp>
        <p:nvSpPr>
          <p:cNvPr id="3079" name="Rectangle 7"/>
          <p:cNvSpPr>
            <a:spLocks noGrp="1" noChangeArrowheads="1"/>
          </p:cNvSpPr>
          <p:nvPr>
            <p:ph type="sldNum" sz="quarter" idx="5"/>
          </p:nvPr>
        </p:nvSpPr>
        <p:spPr bwMode="auto">
          <a:xfrm>
            <a:off x="16132175" y="48194913"/>
            <a:ext cx="12344400" cy="2533650"/>
          </a:xfrm>
          <a:prstGeom prst="rect">
            <a:avLst/>
          </a:prstGeom>
          <a:noFill/>
          <a:ln w="9525">
            <a:noFill/>
            <a:miter lim="800000"/>
            <a:headEnd/>
            <a:tailEnd/>
          </a:ln>
          <a:effectLst/>
        </p:spPr>
        <p:txBody>
          <a:bodyPr vert="horz" wrap="square" lIns="478864" tIns="239434" rIns="478864" bIns="239434" numCol="1" anchor="b" anchorCtr="0" compatLnSpc="1">
            <a:prstTxWarp prst="textNoShape">
              <a:avLst/>
            </a:prstTxWarp>
          </a:bodyPr>
          <a:lstStyle>
            <a:lvl1pPr algn="r" defTabSz="4791075">
              <a:defRPr sz="6200"/>
            </a:lvl1pPr>
          </a:lstStyle>
          <a:p>
            <a:fld id="{DA53A22B-0507-4173-82B7-0AA6BB10EBF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6975" y="3808413"/>
            <a:ext cx="10855325" cy="190261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53A22B-0507-4173-82B7-0AA6BB10EBF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2651" y="15622589"/>
            <a:ext cx="24388763" cy="10780712"/>
          </a:xfrm>
        </p:spPr>
        <p:txBody>
          <a:bodyPr/>
          <a:lstStyle/>
          <a:p>
            <a:r>
              <a:rPr lang="en-US" smtClean="0"/>
              <a:t>Click to edit Master title style</a:t>
            </a:r>
            <a:endParaRPr lang="en-US"/>
          </a:p>
        </p:txBody>
      </p:sp>
      <p:sp>
        <p:nvSpPr>
          <p:cNvPr id="3" name="Subtitle 2"/>
          <p:cNvSpPr>
            <a:spLocks noGrp="1"/>
          </p:cNvSpPr>
          <p:nvPr>
            <p:ph type="subTitle" idx="1"/>
          </p:nvPr>
        </p:nvSpPr>
        <p:spPr>
          <a:xfrm>
            <a:off x="4303714" y="28498801"/>
            <a:ext cx="20086637" cy="128524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F75823-6E85-4C0D-84F0-3D0686BE18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0A1A6B-52EF-49A2-AD4E-31073E3599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04188" y="2014538"/>
            <a:ext cx="6456362" cy="42911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516" y="2014538"/>
            <a:ext cx="19218275" cy="42911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4F43B9-2352-4B85-BA47-E56E9B9D62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FDEB85-6C4E-471F-8C2D-C07DE8BCDA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66951" y="32316739"/>
            <a:ext cx="24390350" cy="998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66951" y="21315364"/>
            <a:ext cx="24390350" cy="11001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15F422-0C2F-48E9-AECF-7BE2F0CD87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514" y="11737978"/>
            <a:ext cx="12836525" cy="33188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422438" y="11737978"/>
            <a:ext cx="12838112" cy="33188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9E3766-A20D-4E1C-B5E8-8B423438752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5101" y="2014536"/>
            <a:ext cx="25823863" cy="838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35101" y="11256963"/>
            <a:ext cx="12677775" cy="4692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35101" y="15949614"/>
            <a:ext cx="12677775" cy="28975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576425" y="11256963"/>
            <a:ext cx="12682538" cy="4692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576425" y="15949614"/>
            <a:ext cx="12682538" cy="28975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9EBB19-6CEC-424B-A1C4-920D1830C23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D420D7-3CAB-4ED0-82A7-1C424C08010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3C9D30-42EF-4262-9076-8EFED6392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5103" y="2001838"/>
            <a:ext cx="9439275" cy="852170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218863" y="2001839"/>
            <a:ext cx="16040100" cy="429228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35103" y="10523540"/>
            <a:ext cx="9439275" cy="34401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871062-755A-4350-BA99-EB1AED9D09B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24516" y="35204403"/>
            <a:ext cx="17216437" cy="415607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624516" y="4494212"/>
            <a:ext cx="17216437" cy="3017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624516" y="39360477"/>
            <a:ext cx="17216437" cy="5902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0D9CA9-C1F9-4AE5-8030-06D6062F4C4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33514" y="2014536"/>
            <a:ext cx="25827037" cy="8382000"/>
          </a:xfrm>
          <a:prstGeom prst="rect">
            <a:avLst/>
          </a:prstGeom>
          <a:noFill/>
          <a:ln w="9525">
            <a:noFill/>
            <a:miter lim="800000"/>
            <a:headEnd/>
            <a:tailEnd/>
          </a:ln>
          <a:effectLst/>
        </p:spPr>
        <p:txBody>
          <a:bodyPr vert="horz" wrap="square" lIns="512796" tIns="256399" rIns="512796" bIns="25639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33514" y="11737978"/>
            <a:ext cx="25827037" cy="33188274"/>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33513" y="45799375"/>
            <a:ext cx="6697662" cy="3492500"/>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lvl1pPr defTabSz="5129213">
              <a:defRPr sz="7900"/>
            </a:lvl1pPr>
          </a:lstStyle>
          <a:p>
            <a:endParaRPr lang="en-US"/>
          </a:p>
        </p:txBody>
      </p:sp>
      <p:sp>
        <p:nvSpPr>
          <p:cNvPr id="1029" name="Rectangle 5"/>
          <p:cNvSpPr>
            <a:spLocks noGrp="1" noChangeArrowheads="1"/>
          </p:cNvSpPr>
          <p:nvPr>
            <p:ph type="ftr" sz="quarter" idx="3"/>
          </p:nvPr>
        </p:nvSpPr>
        <p:spPr bwMode="auto">
          <a:xfrm>
            <a:off x="9802814" y="45799375"/>
            <a:ext cx="9088437" cy="3492500"/>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lvl1pPr algn="ctr" defTabSz="5129213">
              <a:defRPr sz="7900"/>
            </a:lvl1pPr>
          </a:lstStyle>
          <a:p>
            <a:endParaRPr lang="en-US"/>
          </a:p>
        </p:txBody>
      </p:sp>
      <p:sp>
        <p:nvSpPr>
          <p:cNvPr id="1030" name="Rectangle 6"/>
          <p:cNvSpPr>
            <a:spLocks noGrp="1" noChangeArrowheads="1"/>
          </p:cNvSpPr>
          <p:nvPr>
            <p:ph type="sldNum" sz="quarter" idx="4"/>
          </p:nvPr>
        </p:nvSpPr>
        <p:spPr bwMode="auto">
          <a:xfrm>
            <a:off x="20562888" y="45799375"/>
            <a:ext cx="6697662" cy="3492500"/>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lvl1pPr algn="r" defTabSz="5129213">
              <a:defRPr sz="7900"/>
            </a:lvl1pPr>
          </a:lstStyle>
          <a:p>
            <a:fld id="{9DCEEDE0-B21E-44F3-9EAE-DD4F244E91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9213" rtl="0" fontAlgn="base">
        <a:spcBef>
          <a:spcPct val="0"/>
        </a:spcBef>
        <a:spcAft>
          <a:spcPct val="0"/>
        </a:spcAft>
        <a:defRPr sz="24700">
          <a:solidFill>
            <a:schemeClr val="tx2"/>
          </a:solidFill>
          <a:latin typeface="+mj-lt"/>
          <a:ea typeface="+mj-ea"/>
          <a:cs typeface="+mj-cs"/>
        </a:defRPr>
      </a:lvl1pPr>
      <a:lvl2pPr algn="ctr" defTabSz="5129213" rtl="0" fontAlgn="base">
        <a:spcBef>
          <a:spcPct val="0"/>
        </a:spcBef>
        <a:spcAft>
          <a:spcPct val="0"/>
        </a:spcAft>
        <a:defRPr sz="24700">
          <a:solidFill>
            <a:schemeClr val="tx2"/>
          </a:solidFill>
          <a:latin typeface="Arial" charset="0"/>
        </a:defRPr>
      </a:lvl2pPr>
      <a:lvl3pPr algn="ctr" defTabSz="5129213" rtl="0" fontAlgn="base">
        <a:spcBef>
          <a:spcPct val="0"/>
        </a:spcBef>
        <a:spcAft>
          <a:spcPct val="0"/>
        </a:spcAft>
        <a:defRPr sz="24700">
          <a:solidFill>
            <a:schemeClr val="tx2"/>
          </a:solidFill>
          <a:latin typeface="Arial" charset="0"/>
        </a:defRPr>
      </a:lvl3pPr>
      <a:lvl4pPr algn="ctr" defTabSz="5129213" rtl="0" fontAlgn="base">
        <a:spcBef>
          <a:spcPct val="0"/>
        </a:spcBef>
        <a:spcAft>
          <a:spcPct val="0"/>
        </a:spcAft>
        <a:defRPr sz="24700">
          <a:solidFill>
            <a:schemeClr val="tx2"/>
          </a:solidFill>
          <a:latin typeface="Arial" charset="0"/>
        </a:defRPr>
      </a:lvl4pPr>
      <a:lvl5pPr algn="ctr" defTabSz="5129213" rtl="0" fontAlgn="base">
        <a:spcBef>
          <a:spcPct val="0"/>
        </a:spcBef>
        <a:spcAft>
          <a:spcPct val="0"/>
        </a:spcAft>
        <a:defRPr sz="24700">
          <a:solidFill>
            <a:schemeClr val="tx2"/>
          </a:solidFill>
          <a:latin typeface="Arial" charset="0"/>
        </a:defRPr>
      </a:lvl5pPr>
      <a:lvl6pPr marL="457200" algn="ctr" defTabSz="5129213" rtl="0" fontAlgn="base">
        <a:spcBef>
          <a:spcPct val="0"/>
        </a:spcBef>
        <a:spcAft>
          <a:spcPct val="0"/>
        </a:spcAft>
        <a:defRPr sz="24700">
          <a:solidFill>
            <a:schemeClr val="tx2"/>
          </a:solidFill>
          <a:latin typeface="Arial" charset="0"/>
        </a:defRPr>
      </a:lvl6pPr>
      <a:lvl7pPr marL="914400" algn="ctr" defTabSz="5129213" rtl="0" fontAlgn="base">
        <a:spcBef>
          <a:spcPct val="0"/>
        </a:spcBef>
        <a:spcAft>
          <a:spcPct val="0"/>
        </a:spcAft>
        <a:defRPr sz="24700">
          <a:solidFill>
            <a:schemeClr val="tx2"/>
          </a:solidFill>
          <a:latin typeface="Arial" charset="0"/>
        </a:defRPr>
      </a:lvl7pPr>
      <a:lvl8pPr marL="1371600" algn="ctr" defTabSz="5129213" rtl="0" fontAlgn="base">
        <a:spcBef>
          <a:spcPct val="0"/>
        </a:spcBef>
        <a:spcAft>
          <a:spcPct val="0"/>
        </a:spcAft>
        <a:defRPr sz="24700">
          <a:solidFill>
            <a:schemeClr val="tx2"/>
          </a:solidFill>
          <a:latin typeface="Arial" charset="0"/>
        </a:defRPr>
      </a:lvl8pPr>
      <a:lvl9pPr marL="1828800" algn="ctr" defTabSz="5129213" rtl="0" fontAlgn="base">
        <a:spcBef>
          <a:spcPct val="0"/>
        </a:spcBef>
        <a:spcAft>
          <a:spcPct val="0"/>
        </a:spcAft>
        <a:defRPr sz="24700">
          <a:solidFill>
            <a:schemeClr val="tx2"/>
          </a:solidFill>
          <a:latin typeface="Arial" charset="0"/>
        </a:defRPr>
      </a:lvl9pPr>
    </p:titleStyle>
    <p:bodyStyle>
      <a:lvl1pPr marL="1922463" indent="-1922463" algn="l" defTabSz="5129213" rtl="0" fontAlgn="base">
        <a:spcBef>
          <a:spcPct val="20000"/>
        </a:spcBef>
        <a:spcAft>
          <a:spcPct val="0"/>
        </a:spcAft>
        <a:buChar char="•"/>
        <a:defRPr sz="17900">
          <a:solidFill>
            <a:schemeClr val="tx1"/>
          </a:solidFill>
          <a:latin typeface="+mn-lt"/>
          <a:ea typeface="+mn-ea"/>
          <a:cs typeface="+mn-cs"/>
        </a:defRPr>
      </a:lvl1pPr>
      <a:lvl2pPr marL="4165600" indent="-1601788" algn="l" defTabSz="5129213" rtl="0" fontAlgn="base">
        <a:spcBef>
          <a:spcPct val="20000"/>
        </a:spcBef>
        <a:spcAft>
          <a:spcPct val="0"/>
        </a:spcAft>
        <a:buChar char="–"/>
        <a:defRPr sz="15700">
          <a:solidFill>
            <a:schemeClr val="tx1"/>
          </a:solidFill>
          <a:latin typeface="+mn-lt"/>
        </a:defRPr>
      </a:lvl2pPr>
      <a:lvl3pPr marL="6410325" indent="-1281113" algn="l" defTabSz="5129213" rtl="0" fontAlgn="base">
        <a:spcBef>
          <a:spcPct val="20000"/>
        </a:spcBef>
        <a:spcAft>
          <a:spcPct val="0"/>
        </a:spcAft>
        <a:buChar char="•"/>
        <a:defRPr sz="13500">
          <a:solidFill>
            <a:schemeClr val="tx1"/>
          </a:solidFill>
          <a:latin typeface="+mn-lt"/>
        </a:defRPr>
      </a:lvl3pPr>
      <a:lvl4pPr marL="8974138" indent="-1281113" algn="l" defTabSz="5129213" rtl="0" fontAlgn="base">
        <a:spcBef>
          <a:spcPct val="20000"/>
        </a:spcBef>
        <a:spcAft>
          <a:spcPct val="0"/>
        </a:spcAft>
        <a:buChar char="–"/>
        <a:defRPr sz="11200">
          <a:solidFill>
            <a:schemeClr val="tx1"/>
          </a:solidFill>
          <a:latin typeface="+mn-lt"/>
        </a:defRPr>
      </a:lvl4pPr>
      <a:lvl5pPr marL="11537950" indent="-1282700" algn="l" defTabSz="5129213" rtl="0" fontAlgn="base">
        <a:spcBef>
          <a:spcPct val="20000"/>
        </a:spcBef>
        <a:spcAft>
          <a:spcPct val="0"/>
        </a:spcAft>
        <a:buChar char="»"/>
        <a:defRPr sz="11200">
          <a:solidFill>
            <a:schemeClr val="tx1"/>
          </a:solidFill>
          <a:latin typeface="+mn-lt"/>
        </a:defRPr>
      </a:lvl5pPr>
      <a:lvl6pPr marL="11995150" indent="-1282700" algn="l" defTabSz="5129213" rtl="0" fontAlgn="base">
        <a:spcBef>
          <a:spcPct val="20000"/>
        </a:spcBef>
        <a:spcAft>
          <a:spcPct val="0"/>
        </a:spcAft>
        <a:buChar char="»"/>
        <a:defRPr sz="11200">
          <a:solidFill>
            <a:schemeClr val="tx1"/>
          </a:solidFill>
          <a:latin typeface="+mn-lt"/>
        </a:defRPr>
      </a:lvl6pPr>
      <a:lvl7pPr marL="12452350" indent="-1282700" algn="l" defTabSz="5129213" rtl="0" fontAlgn="base">
        <a:spcBef>
          <a:spcPct val="20000"/>
        </a:spcBef>
        <a:spcAft>
          <a:spcPct val="0"/>
        </a:spcAft>
        <a:buChar char="»"/>
        <a:defRPr sz="11200">
          <a:solidFill>
            <a:schemeClr val="tx1"/>
          </a:solidFill>
          <a:latin typeface="+mn-lt"/>
        </a:defRPr>
      </a:lvl7pPr>
      <a:lvl8pPr marL="12909550" indent="-1282700" algn="l" defTabSz="5129213" rtl="0" fontAlgn="base">
        <a:spcBef>
          <a:spcPct val="20000"/>
        </a:spcBef>
        <a:spcAft>
          <a:spcPct val="0"/>
        </a:spcAft>
        <a:buChar char="»"/>
        <a:defRPr sz="11200">
          <a:solidFill>
            <a:schemeClr val="tx1"/>
          </a:solidFill>
          <a:latin typeface="+mn-lt"/>
        </a:defRPr>
      </a:lvl8pPr>
      <a:lvl9pPr marL="13366750" indent="-1282700" algn="l" defTabSz="5129213" rtl="0" fontAlgn="base">
        <a:spcBef>
          <a:spcPct val="20000"/>
        </a:spcBef>
        <a:spcAft>
          <a:spcPct val="0"/>
        </a:spcAft>
        <a:buChar char="»"/>
        <a:defRPr sz="1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Colors" Target="../diagrams/colors1.xml"/><Relationship Id="rId17"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jpeg"/><Relationship Id="rId15" Type="http://schemas.openxmlformats.org/officeDocument/2006/relationships/image" Target="../media/image9.pn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2078834" y="36722448"/>
            <a:ext cx="7755393" cy="4882756"/>
            <a:chOff x="6117431" y="36725428"/>
            <a:chExt cx="7755393" cy="4882756"/>
          </a:xfrm>
        </p:grpSpPr>
        <p:grpSp>
          <p:nvGrpSpPr>
            <p:cNvPr id="43" name="Group 42"/>
            <p:cNvGrpSpPr/>
            <p:nvPr/>
          </p:nvGrpSpPr>
          <p:grpSpPr>
            <a:xfrm>
              <a:off x="6117431" y="36725428"/>
              <a:ext cx="7755393" cy="4667305"/>
              <a:chOff x="4212431" y="34671005"/>
              <a:chExt cx="7755393" cy="4667305"/>
            </a:xfrm>
          </p:grpSpPr>
          <p:pic>
            <p:nvPicPr>
              <p:cNvPr id="26" name="Picture 25" descr="validator_screenshot.png"/>
              <p:cNvPicPr>
                <a:picLocks noChangeAspect="1"/>
              </p:cNvPicPr>
              <p:nvPr/>
            </p:nvPicPr>
            <p:blipFill>
              <a:blip r:embed="rId3"/>
              <a:srcRect l="4444" r="28148"/>
              <a:stretch>
                <a:fillRect/>
              </a:stretch>
            </p:blipFill>
            <p:spPr>
              <a:xfrm>
                <a:off x="6727031" y="35204400"/>
                <a:ext cx="5240793" cy="3886200"/>
              </a:xfrm>
              <a:prstGeom prst="rect">
                <a:avLst/>
              </a:prstGeom>
            </p:spPr>
          </p:pic>
          <p:pic>
            <p:nvPicPr>
              <p:cNvPr id="2107" name="Picture 59"/>
              <p:cNvPicPr>
                <a:picLocks noChangeAspect="1" noChangeArrowheads="1"/>
              </p:cNvPicPr>
              <p:nvPr/>
            </p:nvPicPr>
            <p:blipFill>
              <a:blip r:embed="rId4"/>
              <a:srcRect l="19375" t="14470" r="41875"/>
              <a:stretch>
                <a:fillRect/>
              </a:stretch>
            </p:blipFill>
            <p:spPr bwMode="auto">
              <a:xfrm>
                <a:off x="4212431" y="35737800"/>
                <a:ext cx="2169513" cy="2895600"/>
              </a:xfrm>
              <a:prstGeom prst="rect">
                <a:avLst/>
              </a:prstGeom>
              <a:noFill/>
              <a:ln w="9525">
                <a:noFill/>
                <a:miter lim="800000"/>
                <a:headEnd/>
                <a:tailEnd/>
              </a:ln>
              <a:effectLst/>
            </p:spPr>
          </p:pic>
          <p:sp>
            <p:nvSpPr>
              <p:cNvPr id="38" name="Curved Down Arrow 37"/>
              <p:cNvSpPr/>
              <p:nvPr/>
            </p:nvSpPr>
            <p:spPr bwMode="auto">
              <a:xfrm>
                <a:off x="5888831" y="35128200"/>
                <a:ext cx="2819400" cy="1447800"/>
              </a:xfrm>
              <a:prstGeom prst="curvedDownArrow">
                <a:avLst>
                  <a:gd name="adj1" fmla="val 15370"/>
                  <a:gd name="adj2" fmla="val 5493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dirty="0" smtClean="0">
                  <a:ln>
                    <a:noFill/>
                  </a:ln>
                  <a:solidFill>
                    <a:schemeClr val="tx1"/>
                  </a:solidFill>
                  <a:effectLst/>
                  <a:latin typeface="Arial" charset="0"/>
                </a:endParaRPr>
              </a:p>
            </p:txBody>
          </p:sp>
          <p:sp>
            <p:nvSpPr>
              <p:cNvPr id="39" name="TextBox 38"/>
              <p:cNvSpPr txBox="1"/>
              <p:nvPr/>
            </p:nvSpPr>
            <p:spPr>
              <a:xfrm>
                <a:off x="8403431" y="38938200"/>
                <a:ext cx="1600200" cy="400110"/>
              </a:xfrm>
              <a:prstGeom prst="rect">
                <a:avLst/>
              </a:prstGeom>
              <a:noFill/>
            </p:spPr>
            <p:txBody>
              <a:bodyPr wrap="square" rtlCol="0">
                <a:spAutoFit/>
              </a:bodyPr>
              <a:lstStyle/>
              <a:p>
                <a:r>
                  <a:rPr lang="en-US" sz="2000" dirty="0" smtClean="0"/>
                  <a:t>Validator</a:t>
                </a:r>
                <a:endParaRPr lang="en-US" sz="2000" dirty="0"/>
              </a:p>
            </p:txBody>
          </p:sp>
          <p:sp>
            <p:nvSpPr>
              <p:cNvPr id="40" name="TextBox 39"/>
              <p:cNvSpPr txBox="1"/>
              <p:nvPr/>
            </p:nvSpPr>
            <p:spPr>
              <a:xfrm>
                <a:off x="4212431" y="38709607"/>
                <a:ext cx="2438400" cy="400110"/>
              </a:xfrm>
              <a:prstGeom prst="rect">
                <a:avLst/>
              </a:prstGeom>
              <a:noFill/>
            </p:spPr>
            <p:txBody>
              <a:bodyPr wrap="square" rtlCol="0">
                <a:spAutoFit/>
              </a:bodyPr>
              <a:lstStyle/>
              <a:p>
                <a:r>
                  <a:rPr lang="en-US" sz="2000" dirty="0" smtClean="0"/>
                  <a:t>Website to Validate</a:t>
                </a:r>
                <a:endParaRPr lang="en-US" sz="2000" dirty="0"/>
              </a:p>
            </p:txBody>
          </p:sp>
          <p:sp>
            <p:nvSpPr>
              <p:cNvPr id="42" name="TextBox 41"/>
              <p:cNvSpPr txBox="1"/>
              <p:nvPr/>
            </p:nvSpPr>
            <p:spPr>
              <a:xfrm>
                <a:off x="6727031" y="34671005"/>
                <a:ext cx="838200" cy="400110"/>
              </a:xfrm>
              <a:prstGeom prst="rect">
                <a:avLst/>
              </a:prstGeom>
              <a:noFill/>
            </p:spPr>
            <p:txBody>
              <a:bodyPr wrap="square" rtlCol="0">
                <a:spAutoFit/>
              </a:bodyPr>
              <a:lstStyle/>
              <a:p>
                <a:r>
                  <a:rPr lang="en-US" sz="2000" dirty="0" smtClean="0"/>
                  <a:t>URI</a:t>
                </a:r>
                <a:endParaRPr lang="en-US" sz="2000" dirty="0"/>
              </a:p>
            </p:txBody>
          </p:sp>
        </p:grpSp>
        <p:sp>
          <p:nvSpPr>
            <p:cNvPr id="63" name="TextBox 62"/>
            <p:cNvSpPr txBox="1"/>
            <p:nvPr/>
          </p:nvSpPr>
          <p:spPr>
            <a:xfrm>
              <a:off x="6269831" y="41300407"/>
              <a:ext cx="7086600" cy="307777"/>
            </a:xfrm>
            <a:prstGeom prst="rect">
              <a:avLst/>
            </a:prstGeom>
            <a:noFill/>
          </p:spPr>
          <p:txBody>
            <a:bodyPr wrap="square" rtlCol="0">
              <a:spAutoFit/>
            </a:bodyPr>
            <a:lstStyle/>
            <a:p>
              <a:pPr algn="ctr"/>
              <a:r>
                <a:rPr lang="en-US" sz="1400" b="1" i="1" dirty="0" smtClean="0"/>
                <a:t>License Violations Validator – Only requires the URI of the site to check</a:t>
              </a:r>
              <a:endParaRPr lang="en-US" sz="1400" b="1" i="1" dirty="0"/>
            </a:p>
          </p:txBody>
        </p:sp>
      </p:grpSp>
      <p:grpSp>
        <p:nvGrpSpPr>
          <p:cNvPr id="48" name="Group 47"/>
          <p:cNvGrpSpPr/>
          <p:nvPr/>
        </p:nvGrpSpPr>
        <p:grpSpPr>
          <a:xfrm>
            <a:off x="19604832" y="14361041"/>
            <a:ext cx="7467600" cy="4082337"/>
            <a:chOff x="18920923" y="10554062"/>
            <a:chExt cx="9218308" cy="5032872"/>
          </a:xfrm>
        </p:grpSpPr>
        <p:pic>
          <p:nvPicPr>
            <p:cNvPr id="16" name="Picture 15" descr="scenario.jpg"/>
            <p:cNvPicPr>
              <a:picLocks noChangeAspect="1"/>
            </p:cNvPicPr>
            <p:nvPr/>
          </p:nvPicPr>
          <p:blipFill>
            <a:blip r:embed="rId5"/>
            <a:stretch>
              <a:fillRect/>
            </a:stretch>
          </p:blipFill>
          <p:spPr>
            <a:xfrm>
              <a:off x="18920923" y="10554062"/>
              <a:ext cx="9218308" cy="5029201"/>
            </a:xfrm>
            <a:prstGeom prst="rect">
              <a:avLst/>
            </a:prstGeom>
            <a:ln>
              <a:noFill/>
            </a:ln>
            <a:effectLst>
              <a:softEdge rad="112500"/>
            </a:effectLst>
          </p:spPr>
        </p:pic>
        <p:sp>
          <p:nvSpPr>
            <p:cNvPr id="83" name="TextBox 82"/>
            <p:cNvSpPr txBox="1"/>
            <p:nvPr/>
          </p:nvSpPr>
          <p:spPr>
            <a:xfrm>
              <a:off x="20331889" y="15207494"/>
              <a:ext cx="5168430" cy="379440"/>
            </a:xfrm>
            <a:prstGeom prst="rect">
              <a:avLst/>
            </a:prstGeom>
            <a:noFill/>
          </p:spPr>
          <p:txBody>
            <a:bodyPr wrap="square" rtlCol="0">
              <a:spAutoFit/>
            </a:bodyPr>
            <a:lstStyle/>
            <a:p>
              <a:r>
                <a:rPr lang="en-US" sz="1400" b="1" i="1" dirty="0" smtClean="0"/>
                <a:t>A bad case of content reuse</a:t>
              </a:r>
              <a:endParaRPr lang="en-US" sz="1400" b="1" i="1" dirty="0"/>
            </a:p>
          </p:txBody>
        </p:sp>
      </p:grpSp>
      <p:pic>
        <p:nvPicPr>
          <p:cNvPr id="2055" name="Picture 7" descr="logo-2C-full-pc"/>
          <p:cNvPicPr>
            <a:picLocks noChangeAspect="1" noChangeArrowheads="1"/>
          </p:cNvPicPr>
          <p:nvPr/>
        </p:nvPicPr>
        <p:blipFill>
          <a:blip r:embed="rId6"/>
          <a:srcRect/>
          <a:stretch>
            <a:fillRect/>
          </a:stretch>
        </p:blipFill>
        <p:spPr bwMode="auto">
          <a:xfrm>
            <a:off x="825503" y="738190"/>
            <a:ext cx="6843713" cy="3260725"/>
          </a:xfrm>
          <a:prstGeom prst="rect">
            <a:avLst/>
          </a:prstGeom>
          <a:noFill/>
        </p:spPr>
      </p:pic>
      <p:sp>
        <p:nvSpPr>
          <p:cNvPr id="3" name="Title 3"/>
          <p:cNvSpPr txBox="1">
            <a:spLocks/>
          </p:cNvSpPr>
          <p:nvPr/>
        </p:nvSpPr>
        <p:spPr bwMode="auto">
          <a:xfrm>
            <a:off x="4593431" y="1"/>
            <a:ext cx="19812000" cy="2514600"/>
          </a:xfrm>
          <a:prstGeom prst="rect">
            <a:avLst/>
          </a:prstGeom>
          <a:noFill/>
          <a:ln w="9525">
            <a:noFill/>
            <a:miter lim="800000"/>
            <a:headEnd/>
            <a:tailEnd/>
          </a:ln>
          <a:effectLst/>
        </p:spPr>
        <p:txBody>
          <a:bodyPr vert="horz" wrap="square" lIns="512796" tIns="256399" rIns="512796" bIns="256399" numCol="1" anchor="ctr" anchorCtr="0" compatLnSpc="1">
            <a:prstTxWarp prst="textNoShape">
              <a:avLst/>
            </a:prstTxWarp>
            <a:noAutofit/>
          </a:bodyPr>
          <a:lstStyle/>
          <a:p>
            <a:pPr marL="0" marR="0" lvl="0" indent="0" algn="ctr" defTabSz="5129213" rtl="0" eaLnBrk="1" fontAlgn="base" latinLnBrk="0" hangingPunct="1">
              <a:lnSpc>
                <a:spcPct val="100000"/>
              </a:lnSpc>
              <a:spcBef>
                <a:spcPct val="0"/>
              </a:spcBef>
              <a:spcAft>
                <a:spcPct val="0"/>
              </a:spcAft>
              <a:buClrTx/>
              <a:buSzTx/>
              <a:buFontTx/>
              <a:buNone/>
              <a:tabLst/>
              <a:defRPr/>
            </a:pPr>
            <a:r>
              <a:rPr kumimoji="0" lang="en-US" sz="11500" b="1" i="0" u="none" strike="noStrike" kern="0" normalizeH="0" baseline="-25000" noProof="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uLnTx/>
                <a:uFillTx/>
                <a:latin typeface="+mj-lt"/>
                <a:ea typeface="+mj-ea"/>
                <a:cs typeface="+mj-cs"/>
              </a:rPr>
              <a:t>Policy Aware Content Reuse on the Web</a:t>
            </a:r>
          </a:p>
        </p:txBody>
      </p:sp>
      <p:pic>
        <p:nvPicPr>
          <p:cNvPr id="4" name="Picture 3" descr="dig-logo.gif"/>
          <p:cNvPicPr>
            <a:picLocks noChangeAspect="1"/>
          </p:cNvPicPr>
          <p:nvPr/>
        </p:nvPicPr>
        <p:blipFill>
          <a:blip r:embed="rId7"/>
          <a:stretch>
            <a:fillRect/>
          </a:stretch>
        </p:blipFill>
        <p:spPr>
          <a:xfrm>
            <a:off x="24405434" y="1143002"/>
            <a:ext cx="3664395" cy="1904999"/>
          </a:xfrm>
          <a:prstGeom prst="rect">
            <a:avLst/>
          </a:prstGeom>
        </p:spPr>
      </p:pic>
      <p:sp>
        <p:nvSpPr>
          <p:cNvPr id="5" name="Rounded Rectangle 4"/>
          <p:cNvSpPr/>
          <p:nvPr/>
        </p:nvSpPr>
        <p:spPr bwMode="auto">
          <a:xfrm>
            <a:off x="326231" y="4495800"/>
            <a:ext cx="27736800" cy="139446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402431" y="18897601"/>
            <a:ext cx="13944600" cy="22783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631031" y="41910001"/>
            <a:ext cx="27736800" cy="57150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lang="en-US"/>
          </a:p>
        </p:txBody>
      </p:sp>
      <p:pic>
        <p:nvPicPr>
          <p:cNvPr id="12" name="Picture 11" descr="by-nc-sa.png"/>
          <p:cNvPicPr>
            <a:picLocks noChangeAspect="1"/>
          </p:cNvPicPr>
          <p:nvPr/>
        </p:nvPicPr>
        <p:blipFill>
          <a:blip r:embed="rId8"/>
          <a:stretch>
            <a:fillRect/>
          </a:stretch>
        </p:blipFill>
        <p:spPr>
          <a:xfrm>
            <a:off x="1697831" y="48920401"/>
            <a:ext cx="2667000" cy="939512"/>
          </a:xfrm>
          <a:prstGeom prst="rect">
            <a:avLst/>
          </a:prstGeom>
        </p:spPr>
      </p:pic>
      <p:sp>
        <p:nvSpPr>
          <p:cNvPr id="13" name="TextBox 12"/>
          <p:cNvSpPr txBox="1"/>
          <p:nvPr/>
        </p:nvSpPr>
        <p:spPr>
          <a:xfrm>
            <a:off x="5126831" y="48310801"/>
            <a:ext cx="22479000" cy="1631216"/>
          </a:xfrm>
          <a:prstGeom prst="rect">
            <a:avLst/>
          </a:prstGeom>
          <a:noFill/>
        </p:spPr>
        <p:txBody>
          <a:bodyPr wrap="square" rtlCol="0">
            <a:spAutoFit/>
          </a:bodyPr>
          <a:lstStyle/>
          <a:p>
            <a:r>
              <a:rPr lang="en-US" sz="2800" dirty="0" smtClean="0"/>
              <a:t>This work by </a:t>
            </a:r>
            <a:r>
              <a:rPr lang="en-US" sz="2800" b="1" dirty="0" smtClean="0"/>
              <a:t>Oshani Seneviratne</a:t>
            </a:r>
            <a:r>
              <a:rPr lang="en-US" sz="2800" dirty="0" smtClean="0"/>
              <a:t> is licensed under </a:t>
            </a:r>
            <a:r>
              <a:rPr lang="en-US" sz="2800" b="1" dirty="0" smtClean="0"/>
              <a:t>Creative Commons Attribution - Non Commercial - Share Alike 3.0 license</a:t>
            </a:r>
            <a:r>
              <a:rPr lang="en-US" sz="2800" dirty="0" smtClean="0"/>
              <a:t>.</a:t>
            </a:r>
            <a:r>
              <a:rPr lang="en-US" dirty="0" smtClean="0"/>
              <a:t> </a:t>
            </a:r>
            <a:endParaRPr lang="en-US" dirty="0"/>
          </a:p>
        </p:txBody>
      </p:sp>
      <p:sp>
        <p:nvSpPr>
          <p:cNvPr id="14" name="TextBox 13"/>
          <p:cNvSpPr txBox="1"/>
          <p:nvPr/>
        </p:nvSpPr>
        <p:spPr>
          <a:xfrm>
            <a:off x="16861631" y="19126202"/>
            <a:ext cx="8991600" cy="830997"/>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Semantic clipboard</a:t>
            </a:r>
            <a:endParaRPr lang="en-US" sz="4800" dirty="0">
              <a:solidFill>
                <a:srgbClr val="FF0000"/>
              </a:solidFill>
            </a:endParaRPr>
          </a:p>
        </p:txBody>
      </p:sp>
      <p:sp>
        <p:nvSpPr>
          <p:cNvPr id="18" name="Rounded Rectangle 17"/>
          <p:cNvSpPr/>
          <p:nvPr/>
        </p:nvSpPr>
        <p:spPr bwMode="auto">
          <a:xfrm>
            <a:off x="14499431" y="18821400"/>
            <a:ext cx="13792200" cy="227076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783431" y="19050000"/>
            <a:ext cx="12268200" cy="1569660"/>
          </a:xfrm>
          <a:prstGeom prst="rect">
            <a:avLst/>
          </a:prstGeom>
          <a:noFill/>
        </p:spPr>
        <p:txBody>
          <a:bodyPr wrap="square" rtlCol="0">
            <a:spAutoFit/>
          </a:bodyPr>
          <a:lstStyle/>
          <a:p>
            <a:pPr algn="ctr"/>
            <a:r>
              <a:rPr lang="en-US" sz="48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f</a:t>
            </a:r>
            <a:r>
              <a:rPr lang="en-US" sz="32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lickr</a:t>
            </a:r>
            <a:r>
              <a:rPr lang="en-US" sz="48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CC</a:t>
            </a:r>
            <a:r>
              <a:rPr lang="en-US" sz="4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attribution License violations validator</a:t>
            </a:r>
            <a:endParaRPr lang="en-US" sz="4800" dirty="0">
              <a:solidFill>
                <a:srgbClr val="FF0000"/>
              </a:solidFill>
            </a:endParaRPr>
          </a:p>
        </p:txBody>
      </p:sp>
      <p:sp>
        <p:nvSpPr>
          <p:cNvPr id="23" name="TextBox 22"/>
          <p:cNvSpPr txBox="1"/>
          <p:nvPr/>
        </p:nvSpPr>
        <p:spPr>
          <a:xfrm>
            <a:off x="1240631" y="42443402"/>
            <a:ext cx="8991600" cy="830997"/>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contributions</a:t>
            </a:r>
            <a:endParaRPr lang="en-US" sz="4800" dirty="0">
              <a:solidFill>
                <a:srgbClr val="0070C0"/>
              </a:solidFill>
            </a:endParaRPr>
          </a:p>
        </p:txBody>
      </p:sp>
      <p:sp>
        <p:nvSpPr>
          <p:cNvPr id="32" name="TextBox 31"/>
          <p:cNvSpPr txBox="1"/>
          <p:nvPr/>
        </p:nvSpPr>
        <p:spPr>
          <a:xfrm>
            <a:off x="17242631" y="42443402"/>
            <a:ext cx="8991600" cy="830997"/>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Future work</a:t>
            </a:r>
            <a:endParaRPr lang="en-US" sz="4800" dirty="0">
              <a:solidFill>
                <a:srgbClr val="0070C0"/>
              </a:solidFill>
            </a:endParaRPr>
          </a:p>
        </p:txBody>
      </p:sp>
      <p:sp>
        <p:nvSpPr>
          <p:cNvPr id="33" name="TextBox 32"/>
          <p:cNvSpPr txBox="1"/>
          <p:nvPr/>
        </p:nvSpPr>
        <p:spPr>
          <a:xfrm>
            <a:off x="7946231" y="47969271"/>
            <a:ext cx="11430000" cy="646331"/>
          </a:xfrm>
          <a:prstGeom prst="rect">
            <a:avLst/>
          </a:prstGeom>
          <a:noFill/>
        </p:spPr>
        <p:txBody>
          <a:bodyPr wrap="square" rtlCol="0">
            <a:spAutoFit/>
          </a:bodyPr>
          <a:lstStyle/>
          <a:p>
            <a:r>
              <a:rPr lang="en-US" sz="3600" dirty="0" smtClean="0"/>
              <a:t>Please send your comments to oshani@csail.mit.edu</a:t>
            </a:r>
            <a:endParaRPr lang="en-US" sz="3600" dirty="0"/>
          </a:p>
        </p:txBody>
      </p:sp>
      <p:graphicFrame>
        <p:nvGraphicFramePr>
          <p:cNvPr id="45" name="Diagram 44"/>
          <p:cNvGraphicFramePr/>
          <p:nvPr/>
        </p:nvGraphicFramePr>
        <p:xfrm>
          <a:off x="11375231" y="41529001"/>
          <a:ext cx="5257800" cy="59436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6" name="TextBox 45"/>
          <p:cNvSpPr txBox="1"/>
          <p:nvPr/>
        </p:nvSpPr>
        <p:spPr>
          <a:xfrm>
            <a:off x="9470231" y="2514602"/>
            <a:ext cx="14097000" cy="1015663"/>
          </a:xfrm>
          <a:prstGeom prst="rect">
            <a:avLst/>
          </a:prstGeom>
          <a:noFill/>
        </p:spPr>
        <p:txBody>
          <a:bodyPr wrap="square" rtlCol="0">
            <a:spAutoFit/>
          </a:bodyPr>
          <a:lstStyle/>
          <a:p>
            <a:pPr algn="r"/>
            <a:r>
              <a:rPr lang="en-US" sz="3000" dirty="0" smtClean="0"/>
              <a:t>Oshani Seneviratne</a:t>
            </a:r>
          </a:p>
          <a:p>
            <a:pPr algn="r"/>
            <a:r>
              <a:rPr lang="en-US" sz="3000" dirty="0" smtClean="0"/>
              <a:t>Decentralized Information Group, MIT</a:t>
            </a:r>
            <a:endParaRPr lang="en-US" sz="3000" dirty="0"/>
          </a:p>
        </p:txBody>
      </p:sp>
      <p:grpSp>
        <p:nvGrpSpPr>
          <p:cNvPr id="52" name="Group 51"/>
          <p:cNvGrpSpPr/>
          <p:nvPr/>
        </p:nvGrpSpPr>
        <p:grpSpPr>
          <a:xfrm>
            <a:off x="707231" y="4953002"/>
            <a:ext cx="12573000" cy="5541973"/>
            <a:chOff x="707231" y="4953000"/>
            <a:chExt cx="12573000" cy="5541973"/>
          </a:xfrm>
        </p:grpSpPr>
        <p:sp>
          <p:nvSpPr>
            <p:cNvPr id="22" name="TextBox 21"/>
            <p:cNvSpPr txBox="1"/>
            <p:nvPr/>
          </p:nvSpPr>
          <p:spPr>
            <a:xfrm>
              <a:off x="4060031" y="4953000"/>
              <a:ext cx="6400800" cy="1015663"/>
            </a:xfrm>
            <a:prstGeom prst="rect">
              <a:avLst/>
            </a:prstGeom>
            <a:noFill/>
          </p:spPr>
          <p:txBody>
            <a:bodyPr wrap="square" rtlCol="0">
              <a:spAutoFit/>
            </a:bodyPr>
            <a:lstStyle/>
            <a:p>
              <a:pPr algn="ctr"/>
              <a:r>
                <a:rPr lang="en-US" sz="60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The Problem</a:t>
              </a:r>
              <a:endParaRPr lang="en-US" sz="6000" dirty="0">
                <a:solidFill>
                  <a:srgbClr val="FFC000"/>
                </a:solidFill>
              </a:endParaRPr>
            </a:p>
          </p:txBody>
        </p:sp>
        <p:sp>
          <p:nvSpPr>
            <p:cNvPr id="64" name="TextBox 63"/>
            <p:cNvSpPr txBox="1"/>
            <p:nvPr/>
          </p:nvSpPr>
          <p:spPr>
            <a:xfrm>
              <a:off x="707231" y="6324601"/>
              <a:ext cx="12573000" cy="4170372"/>
            </a:xfrm>
            <a:prstGeom prst="rect">
              <a:avLst/>
            </a:prstGeom>
            <a:noFill/>
          </p:spPr>
          <p:txBody>
            <a:bodyPr wrap="square" rtlCol="0">
              <a:spAutoFit/>
            </a:bodyPr>
            <a:lstStyle/>
            <a:p>
              <a:pPr algn="just">
                <a:spcBef>
                  <a:spcPts val="600"/>
                </a:spcBef>
              </a:pPr>
              <a:r>
                <a:rPr lang="en-US" sz="2400" dirty="0" smtClean="0"/>
                <a:t>Reusing content saves resources and fosters creativity. However, reusing a particular piece of content without honoring the license expressed with it may violate the original content creator’s rights. </a:t>
              </a:r>
            </a:p>
            <a:p>
              <a:pPr algn="just">
                <a:spcBef>
                  <a:spcPts val="600"/>
                </a:spcBef>
              </a:pPr>
              <a:r>
                <a:rPr lang="en-US" sz="2400" dirty="0" smtClean="0"/>
                <a:t>There are several reasons this situation might happen. The person who is reusing the content may be: </a:t>
              </a:r>
            </a:p>
            <a:p>
              <a:pPr lvl="1" algn="just">
                <a:spcBef>
                  <a:spcPts val="600"/>
                </a:spcBef>
                <a:buFont typeface="Arial" pitchFamily="34" charset="0"/>
                <a:buChar char="•"/>
              </a:pPr>
              <a:r>
                <a:rPr lang="en-US" sz="2400" dirty="0" smtClean="0"/>
                <a:t>  too lazy to check for the licenses hidden in the XHTML</a:t>
              </a:r>
            </a:p>
            <a:p>
              <a:pPr lvl="1" algn="just">
                <a:spcBef>
                  <a:spcPts val="600"/>
                </a:spcBef>
                <a:buFont typeface="Arial" pitchFamily="34" charset="0"/>
                <a:buChar char="•"/>
              </a:pPr>
              <a:r>
                <a:rPr lang="en-US" sz="2400" dirty="0" smtClean="0"/>
                <a:t>  weary of the multi-step operations required to embed the license metadata</a:t>
              </a:r>
            </a:p>
            <a:p>
              <a:pPr lvl="1" algn="just">
                <a:spcBef>
                  <a:spcPts val="600"/>
                </a:spcBef>
                <a:buFont typeface="Arial" pitchFamily="34" charset="0"/>
                <a:buChar char="•"/>
              </a:pPr>
              <a:r>
                <a:rPr lang="en-US" sz="2400" dirty="0" smtClean="0"/>
                <a:t>  ignorant as to what each of the licenses mean</a:t>
              </a:r>
            </a:p>
            <a:p>
              <a:pPr algn="just">
                <a:spcBef>
                  <a:spcPts val="600"/>
                </a:spcBef>
              </a:pPr>
              <a:r>
                <a:rPr lang="en-US" sz="2400" dirty="0" smtClean="0"/>
                <a:t>At the same time, the original content creator would also be interested in knowing whether someone has violated his or her license terms.</a:t>
              </a:r>
            </a:p>
          </p:txBody>
        </p:sp>
      </p:grpSp>
      <p:sp>
        <p:nvSpPr>
          <p:cNvPr id="65" name="TextBox 64"/>
          <p:cNvSpPr txBox="1"/>
          <p:nvPr/>
        </p:nvSpPr>
        <p:spPr>
          <a:xfrm>
            <a:off x="859631" y="10820402"/>
            <a:ext cx="12420600" cy="830997"/>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HOW much of a Problem IS THIS?</a:t>
            </a:r>
            <a:endParaRPr lang="en-US" sz="4800" dirty="0">
              <a:solidFill>
                <a:srgbClr val="FFC000"/>
              </a:solidFill>
            </a:endParaRPr>
          </a:p>
        </p:txBody>
      </p:sp>
      <p:sp>
        <p:nvSpPr>
          <p:cNvPr id="66" name="TextBox 65"/>
          <p:cNvSpPr txBox="1"/>
          <p:nvPr/>
        </p:nvSpPr>
        <p:spPr>
          <a:xfrm>
            <a:off x="783431" y="11753673"/>
            <a:ext cx="12420600" cy="1200329"/>
          </a:xfrm>
          <a:prstGeom prst="rect">
            <a:avLst/>
          </a:prstGeom>
          <a:noFill/>
        </p:spPr>
        <p:txBody>
          <a:bodyPr wrap="square" rtlCol="0">
            <a:spAutoFit/>
          </a:bodyPr>
          <a:lstStyle/>
          <a:p>
            <a:pPr algn="just">
              <a:spcBef>
                <a:spcPts val="600"/>
              </a:spcBef>
            </a:pPr>
            <a:r>
              <a:rPr lang="en-US" sz="2400" dirty="0" smtClean="0"/>
              <a:t>Flickr has over 100 million Creative Commons Licensed images. Given a sample of web pages which embed such images, how many of these are properly attributed as specified in their licenses?</a:t>
            </a:r>
          </a:p>
        </p:txBody>
      </p:sp>
      <p:grpSp>
        <p:nvGrpSpPr>
          <p:cNvPr id="73" name="Group 72"/>
          <p:cNvGrpSpPr/>
          <p:nvPr/>
        </p:nvGrpSpPr>
        <p:grpSpPr>
          <a:xfrm>
            <a:off x="7260433" y="12725401"/>
            <a:ext cx="6248401" cy="5662035"/>
            <a:chOff x="935830" y="12191990"/>
            <a:chExt cx="6172201" cy="6124104"/>
          </a:xfrm>
        </p:grpSpPr>
        <p:grpSp>
          <p:nvGrpSpPr>
            <p:cNvPr id="30" name="Group 29"/>
            <p:cNvGrpSpPr/>
            <p:nvPr/>
          </p:nvGrpSpPr>
          <p:grpSpPr>
            <a:xfrm>
              <a:off x="935830" y="12191990"/>
              <a:ext cx="5867400" cy="5714996"/>
              <a:chOff x="5050631" y="11811000"/>
              <a:chExt cx="7239000" cy="7315200"/>
            </a:xfrm>
          </p:grpSpPr>
          <p:pic>
            <p:nvPicPr>
              <p:cNvPr id="2104" name="Picture 56"/>
              <p:cNvPicPr>
                <a:picLocks noChangeAspect="1" noChangeArrowheads="1"/>
              </p:cNvPicPr>
              <p:nvPr/>
            </p:nvPicPr>
            <p:blipFill>
              <a:blip r:embed="rId13"/>
              <a:srcRect l="4382" t="11757" r="49993" b="3488"/>
              <a:stretch>
                <a:fillRect/>
              </a:stretch>
            </p:blipFill>
            <p:spPr bwMode="auto">
              <a:xfrm>
                <a:off x="5050631" y="11811000"/>
                <a:ext cx="5562600" cy="6248400"/>
              </a:xfrm>
              <a:prstGeom prst="rect">
                <a:avLst/>
              </a:prstGeom>
              <a:noFill/>
              <a:ln w="9525">
                <a:noFill/>
                <a:miter lim="800000"/>
                <a:headEnd/>
                <a:tailEnd/>
              </a:ln>
              <a:effectLst/>
            </p:spPr>
          </p:pic>
          <p:pic>
            <p:nvPicPr>
              <p:cNvPr id="2105" name="Picture 57"/>
              <p:cNvPicPr>
                <a:picLocks noChangeAspect="1" noChangeArrowheads="1"/>
              </p:cNvPicPr>
              <p:nvPr/>
            </p:nvPicPr>
            <p:blipFill>
              <a:blip r:embed="rId14"/>
              <a:srcRect l="3757" t="11757" r="49368" b="3488"/>
              <a:stretch>
                <a:fillRect/>
              </a:stretch>
            </p:blipFill>
            <p:spPr bwMode="auto">
              <a:xfrm>
                <a:off x="5812631" y="12344400"/>
                <a:ext cx="5715000" cy="6248400"/>
              </a:xfrm>
              <a:prstGeom prst="rect">
                <a:avLst/>
              </a:prstGeom>
              <a:noFill/>
              <a:ln w="9525">
                <a:noFill/>
                <a:miter lim="800000"/>
                <a:headEnd/>
                <a:tailEnd/>
              </a:ln>
              <a:effectLst/>
            </p:spPr>
          </p:pic>
          <p:pic>
            <p:nvPicPr>
              <p:cNvPr id="2106" name="Picture 58"/>
              <p:cNvPicPr>
                <a:picLocks noChangeAspect="1" noChangeArrowheads="1"/>
              </p:cNvPicPr>
              <p:nvPr/>
            </p:nvPicPr>
            <p:blipFill>
              <a:blip r:embed="rId15"/>
              <a:srcRect l="4382" t="11757" r="49993" b="3488"/>
              <a:stretch>
                <a:fillRect/>
              </a:stretch>
            </p:blipFill>
            <p:spPr bwMode="auto">
              <a:xfrm>
                <a:off x="6727031" y="12877800"/>
                <a:ext cx="5562600" cy="6248400"/>
              </a:xfrm>
              <a:prstGeom prst="rect">
                <a:avLst/>
              </a:prstGeom>
              <a:noFill/>
              <a:ln w="9525">
                <a:noFill/>
                <a:miter lim="800000"/>
                <a:headEnd/>
                <a:tailEnd/>
              </a:ln>
              <a:effectLst/>
            </p:spPr>
          </p:pic>
        </p:grpSp>
        <p:sp>
          <p:nvSpPr>
            <p:cNvPr id="67" name="TextBox 66"/>
            <p:cNvSpPr txBox="1"/>
            <p:nvPr/>
          </p:nvSpPr>
          <p:spPr>
            <a:xfrm>
              <a:off x="2002631" y="17983200"/>
              <a:ext cx="5105400" cy="332894"/>
            </a:xfrm>
            <a:prstGeom prst="rect">
              <a:avLst/>
            </a:prstGeom>
            <a:noFill/>
          </p:spPr>
          <p:txBody>
            <a:bodyPr wrap="square" rtlCol="0">
              <a:spAutoFit/>
            </a:bodyPr>
            <a:lstStyle/>
            <a:p>
              <a:r>
                <a:rPr lang="en-US" sz="1400" b="1" i="1" dirty="0" smtClean="0"/>
                <a:t>Screenshots of the results from the experiment</a:t>
              </a:r>
              <a:endParaRPr lang="en-US" sz="1400" b="1" i="1" dirty="0"/>
            </a:p>
          </p:txBody>
        </p:sp>
      </p:grpSp>
      <p:graphicFrame>
        <p:nvGraphicFramePr>
          <p:cNvPr id="74" name="Table 73"/>
          <p:cNvGraphicFramePr>
            <a:graphicFrameLocks noGrp="1"/>
          </p:cNvGraphicFramePr>
          <p:nvPr/>
        </p:nvGraphicFramePr>
        <p:xfrm>
          <a:off x="1621631" y="15240001"/>
          <a:ext cx="4953000" cy="2788917"/>
        </p:xfrm>
        <a:graphic>
          <a:graphicData uri="http://schemas.openxmlformats.org/drawingml/2006/table">
            <a:tbl>
              <a:tblPr bandRow="1">
                <a:tableStyleId>{073A0DAA-6AF3-43AB-8588-CEC1D06C72B9}</a:tableStyleId>
              </a:tblPr>
              <a:tblGrid>
                <a:gridCol w="1447800"/>
                <a:gridCol w="3505200"/>
              </a:tblGrid>
              <a:tr h="929639">
                <a:tc>
                  <a:txBody>
                    <a:bodyPr/>
                    <a:lstStyle/>
                    <a:p>
                      <a:r>
                        <a:rPr lang="en-US" sz="1800" b="1" dirty="0" smtClean="0"/>
                        <a:t>Sample 1</a:t>
                      </a:r>
                    </a:p>
                    <a:p>
                      <a:r>
                        <a:rPr lang="en-US" sz="1800" dirty="0" smtClean="0"/>
                        <a:t>(67 sites, 426 images)</a:t>
                      </a:r>
                      <a:endParaRPr lang="en-US" sz="1800" dirty="0"/>
                    </a:p>
                  </a:txBody>
                  <a:tcPr marT="45719" marB="45719"/>
                </a:tc>
                <a:tc>
                  <a:txBody>
                    <a:bodyPr/>
                    <a:lstStyle/>
                    <a:p>
                      <a:r>
                        <a:rPr lang="en-US" sz="1800" dirty="0" smtClean="0"/>
                        <a:t>Properly attributed images = 28</a:t>
                      </a:r>
                    </a:p>
                    <a:p>
                      <a:r>
                        <a:rPr lang="en-US" sz="1800" dirty="0" smtClean="0"/>
                        <a:t>Misattributed images = 333</a:t>
                      </a:r>
                    </a:p>
                    <a:p>
                      <a:r>
                        <a:rPr lang="en-US" sz="1800" dirty="0" smtClean="0"/>
                        <a:t>Misattribution = 78 %</a:t>
                      </a:r>
                    </a:p>
                  </a:txBody>
                  <a:tcPr marT="45719" marB="45719"/>
                </a:tc>
              </a:tr>
              <a:tr h="929639">
                <a:tc>
                  <a:txBody>
                    <a:bodyPr/>
                    <a:lstStyle/>
                    <a:p>
                      <a:r>
                        <a:rPr lang="en-US" sz="1800" b="1" dirty="0" smtClean="0"/>
                        <a:t>Sample 2</a:t>
                      </a:r>
                    </a:p>
                    <a:p>
                      <a:r>
                        <a:rPr lang="en-US" sz="1800" dirty="0" smtClean="0"/>
                        <a:t>(70 sites, 241 images)</a:t>
                      </a:r>
                    </a:p>
                  </a:txBody>
                  <a:tcPr marT="45719" marB="45719"/>
                </a:tc>
                <a:tc>
                  <a:txBody>
                    <a:bodyPr/>
                    <a:lstStyle/>
                    <a:p>
                      <a:r>
                        <a:rPr lang="en-US" sz="1800" dirty="0" smtClean="0"/>
                        <a:t>Properly attributed images = 8</a:t>
                      </a:r>
                    </a:p>
                    <a:p>
                      <a:r>
                        <a:rPr lang="en-US" sz="1800" dirty="0" smtClean="0"/>
                        <a:t>Misattributed images = 194</a:t>
                      </a:r>
                    </a:p>
                    <a:p>
                      <a:r>
                        <a:rPr lang="en-US" sz="1800" dirty="0" smtClean="0"/>
                        <a:t>Misattribution = 80 %</a:t>
                      </a:r>
                    </a:p>
                  </a:txBody>
                  <a:tcPr marT="45719" marB="45719"/>
                </a:tc>
              </a:tr>
              <a:tr h="929639">
                <a:tc>
                  <a:txBody>
                    <a:bodyPr/>
                    <a:lstStyle/>
                    <a:p>
                      <a:r>
                        <a:rPr lang="en-US" sz="1800" b="1" dirty="0" smtClean="0"/>
                        <a:t>Sample 3</a:t>
                      </a:r>
                    </a:p>
                    <a:p>
                      <a:r>
                        <a:rPr lang="en-US" sz="1800" dirty="0" smtClean="0"/>
                        <a:t>(70 sites, 466 images)</a:t>
                      </a:r>
                    </a:p>
                  </a:txBody>
                  <a:tcPr marT="45719" marB="45719"/>
                </a:tc>
                <a:tc>
                  <a:txBody>
                    <a:bodyPr/>
                    <a:lstStyle/>
                    <a:p>
                      <a:r>
                        <a:rPr lang="en-US" sz="1800" dirty="0" smtClean="0"/>
                        <a:t>Properly attributed images = 6</a:t>
                      </a:r>
                    </a:p>
                    <a:p>
                      <a:r>
                        <a:rPr lang="en-US" sz="1800" dirty="0" smtClean="0"/>
                        <a:t>Misattributed images = 439</a:t>
                      </a:r>
                    </a:p>
                    <a:p>
                      <a:r>
                        <a:rPr lang="en-US" sz="1800" dirty="0" smtClean="0"/>
                        <a:t>Misattribution = 94 %</a:t>
                      </a:r>
                    </a:p>
                  </a:txBody>
                  <a:tcPr marT="45719" marB="45719"/>
                </a:tc>
              </a:tr>
            </a:tbl>
          </a:graphicData>
        </a:graphic>
      </p:graphicFrame>
      <p:sp>
        <p:nvSpPr>
          <p:cNvPr id="75" name="TextBox 74"/>
          <p:cNvSpPr txBox="1"/>
          <p:nvPr/>
        </p:nvSpPr>
        <p:spPr>
          <a:xfrm>
            <a:off x="1088231" y="43662600"/>
            <a:ext cx="10515600" cy="3831818"/>
          </a:xfrm>
          <a:prstGeom prst="rect">
            <a:avLst/>
          </a:prstGeom>
          <a:noFill/>
        </p:spPr>
        <p:txBody>
          <a:bodyPr wrap="square" rtlCol="0">
            <a:spAutoFit/>
          </a:bodyPr>
          <a:lstStyle/>
          <a:p>
            <a:pPr algn="just">
              <a:spcBef>
                <a:spcPts val="600"/>
              </a:spcBef>
              <a:buFont typeface="Wingdings" pitchFamily="2" charset="2"/>
              <a:buChar char="§"/>
            </a:pPr>
            <a:r>
              <a:rPr lang="en-US" sz="2600" dirty="0" smtClean="0"/>
              <a:t>  Assessment on the level of policy-awareness on the Web</a:t>
            </a:r>
          </a:p>
          <a:p>
            <a:pPr algn="just">
              <a:spcBef>
                <a:spcPts val="600"/>
              </a:spcBef>
              <a:buFont typeface="Wingdings" pitchFamily="2" charset="2"/>
              <a:buChar char="§"/>
            </a:pPr>
            <a:r>
              <a:rPr lang="en-US" sz="2600" dirty="0" smtClean="0"/>
              <a:t>  Provide a platform to use the data exposed on the Semantic Web</a:t>
            </a:r>
          </a:p>
          <a:p>
            <a:pPr algn="just">
              <a:spcBef>
                <a:spcPts val="600"/>
              </a:spcBef>
              <a:buFont typeface="Wingdings" pitchFamily="2" charset="2"/>
              <a:buChar char="§"/>
            </a:pPr>
            <a:r>
              <a:rPr lang="en-US" sz="2600" dirty="0" smtClean="0"/>
              <a:t>  A License Violations Validator for Flickr images:</a:t>
            </a:r>
          </a:p>
          <a:p>
            <a:pPr lvl="1" algn="just">
              <a:spcBef>
                <a:spcPts val="600"/>
              </a:spcBef>
              <a:buFont typeface="Arial" pitchFamily="34" charset="0"/>
              <a:buChar char="•"/>
            </a:pPr>
            <a:r>
              <a:rPr lang="en-US" sz="2600" dirty="0" smtClean="0"/>
              <a:t>  to check for any license violations</a:t>
            </a:r>
          </a:p>
          <a:p>
            <a:pPr lvl="1" algn="just">
              <a:spcBef>
                <a:spcPts val="600"/>
              </a:spcBef>
              <a:buFont typeface="Arial" pitchFamily="34" charset="0"/>
              <a:buChar char="•"/>
            </a:pPr>
            <a:r>
              <a:rPr lang="en-US" sz="2600" dirty="0" smtClean="0"/>
              <a:t>  use the information given by the validator to be policy-compliant</a:t>
            </a:r>
          </a:p>
          <a:p>
            <a:pPr algn="just">
              <a:spcBef>
                <a:spcPts val="600"/>
              </a:spcBef>
              <a:buFont typeface="Wingdings" pitchFamily="2" charset="2"/>
              <a:buChar char="§"/>
            </a:pPr>
            <a:r>
              <a:rPr lang="en-US" sz="2600" dirty="0" smtClean="0"/>
              <a:t>  Semantic Clipboard:</a:t>
            </a:r>
          </a:p>
          <a:p>
            <a:pPr lvl="1" algn="just">
              <a:spcBef>
                <a:spcPts val="600"/>
              </a:spcBef>
              <a:buFont typeface="Arial" pitchFamily="34" charset="0"/>
              <a:buChar char="•"/>
            </a:pPr>
            <a:r>
              <a:rPr lang="en-US" sz="2600" dirty="0" smtClean="0"/>
              <a:t>  to detect reusable content while browsing</a:t>
            </a:r>
          </a:p>
          <a:p>
            <a:pPr lvl="1" algn="just">
              <a:spcBef>
                <a:spcPts val="600"/>
              </a:spcBef>
              <a:buFont typeface="Arial" pitchFamily="34" charset="0"/>
              <a:buChar char="•"/>
            </a:pPr>
            <a:r>
              <a:rPr lang="en-US" sz="2600" dirty="0" smtClean="0"/>
              <a:t>  seamlessly integrate such content along with their metadata</a:t>
            </a:r>
            <a:endParaRPr lang="en-US" sz="2600" dirty="0"/>
          </a:p>
        </p:txBody>
      </p:sp>
      <p:sp>
        <p:nvSpPr>
          <p:cNvPr id="76" name="TextBox 75"/>
          <p:cNvSpPr txBox="1"/>
          <p:nvPr/>
        </p:nvSpPr>
        <p:spPr>
          <a:xfrm>
            <a:off x="17395031" y="43510201"/>
            <a:ext cx="10591800" cy="3908762"/>
          </a:xfrm>
          <a:prstGeom prst="rect">
            <a:avLst/>
          </a:prstGeom>
          <a:noFill/>
        </p:spPr>
        <p:txBody>
          <a:bodyPr wrap="square" rtlCol="0">
            <a:spAutoFit/>
          </a:bodyPr>
          <a:lstStyle/>
          <a:p>
            <a:pPr algn="just">
              <a:spcBef>
                <a:spcPts val="1200"/>
              </a:spcBef>
              <a:buFont typeface="Wingdings" pitchFamily="2" charset="2"/>
              <a:buChar char="§"/>
            </a:pPr>
            <a:r>
              <a:rPr lang="en-US" sz="2600" dirty="0" smtClean="0"/>
              <a:t>  Assess the level of violations with regards to other types of licenses such as ‘no commercial use’, ‘share alike’ and ‘no derivatives’</a:t>
            </a:r>
          </a:p>
          <a:p>
            <a:pPr algn="just">
              <a:spcBef>
                <a:spcPts val="1200"/>
              </a:spcBef>
              <a:buFont typeface="Wingdings" pitchFamily="2" charset="2"/>
              <a:buChar char="§"/>
            </a:pPr>
            <a:r>
              <a:rPr lang="en-US" sz="2600" dirty="0" smtClean="0"/>
              <a:t>  Assess the level of license violations on other types of media</a:t>
            </a:r>
          </a:p>
          <a:p>
            <a:pPr algn="just">
              <a:spcBef>
                <a:spcPts val="1200"/>
              </a:spcBef>
              <a:buFont typeface="Wingdings" pitchFamily="2" charset="2"/>
              <a:buChar char="§"/>
            </a:pPr>
            <a:r>
              <a:rPr lang="en-US" sz="2600" dirty="0" smtClean="0"/>
              <a:t>  Extend to licenses embedded in free-floating content</a:t>
            </a:r>
          </a:p>
          <a:p>
            <a:pPr algn="just">
              <a:spcBef>
                <a:spcPts val="1200"/>
              </a:spcBef>
              <a:buFont typeface="Wingdings" pitchFamily="2" charset="2"/>
              <a:buChar char="§"/>
            </a:pPr>
            <a:r>
              <a:rPr lang="en-US" sz="2600" dirty="0" smtClean="0"/>
              <a:t>  Explore new and efficient ways of license violations detection</a:t>
            </a:r>
          </a:p>
          <a:p>
            <a:pPr algn="just">
              <a:spcBef>
                <a:spcPts val="1200"/>
              </a:spcBef>
              <a:buFont typeface="Wingdings" pitchFamily="2" charset="2"/>
              <a:buChar char="§"/>
            </a:pPr>
            <a:r>
              <a:rPr lang="en-US" sz="2600" dirty="0" smtClean="0"/>
              <a:t>  Improve the User Interfaces of the CC license violations validator and the Semantic Clipboard</a:t>
            </a:r>
          </a:p>
          <a:p>
            <a:pPr algn="just"/>
            <a:endParaRPr lang="en-US" sz="2600" dirty="0"/>
          </a:p>
        </p:txBody>
      </p:sp>
      <p:sp>
        <p:nvSpPr>
          <p:cNvPr id="77" name="TextBox 76"/>
          <p:cNvSpPr txBox="1"/>
          <p:nvPr/>
        </p:nvSpPr>
        <p:spPr>
          <a:xfrm>
            <a:off x="1697831" y="17983204"/>
            <a:ext cx="4876800" cy="307777"/>
          </a:xfrm>
          <a:prstGeom prst="rect">
            <a:avLst/>
          </a:prstGeom>
          <a:noFill/>
        </p:spPr>
        <p:txBody>
          <a:bodyPr wrap="square" rtlCol="0">
            <a:spAutoFit/>
          </a:bodyPr>
          <a:lstStyle/>
          <a:p>
            <a:pPr algn="ctr"/>
            <a:r>
              <a:rPr lang="en-US" sz="1400" b="1" i="1" dirty="0" smtClean="0"/>
              <a:t>Results of the experiment summarized</a:t>
            </a:r>
            <a:endParaRPr lang="en-US" sz="1400" b="1" i="1" dirty="0"/>
          </a:p>
        </p:txBody>
      </p:sp>
      <p:sp>
        <p:nvSpPr>
          <p:cNvPr id="78" name="TextBox 77"/>
          <p:cNvSpPr txBox="1"/>
          <p:nvPr/>
        </p:nvSpPr>
        <p:spPr>
          <a:xfrm>
            <a:off x="783431" y="12954002"/>
            <a:ext cx="6248400" cy="2246769"/>
          </a:xfrm>
          <a:prstGeom prst="rect">
            <a:avLst/>
          </a:prstGeom>
          <a:noFill/>
        </p:spPr>
        <p:txBody>
          <a:bodyPr wrap="square" rtlCol="0">
            <a:spAutoFit/>
          </a:bodyPr>
          <a:lstStyle/>
          <a:p>
            <a:pPr algn="just"/>
            <a:r>
              <a:rPr lang="en-US" sz="2000" dirty="0" smtClean="0"/>
              <a:t>An experiment was conducted to check this: </a:t>
            </a:r>
          </a:p>
          <a:p>
            <a:pPr algn="just"/>
            <a:r>
              <a:rPr lang="en-US" sz="2000" dirty="0" smtClean="0"/>
              <a:t>Samples of sites were randomly generated from the Technorati cosmos (which can be used to retrieve sites linking to a given base URI, in this case, a Flickr Farm URI). Then attribution was checked for each of the  embedded images in those sites. The results from 3 samples are as follows:</a:t>
            </a:r>
            <a:endParaRPr lang="en-US" sz="2000" dirty="0"/>
          </a:p>
        </p:txBody>
      </p:sp>
      <p:grpSp>
        <p:nvGrpSpPr>
          <p:cNvPr id="51" name="Group 50"/>
          <p:cNvGrpSpPr/>
          <p:nvPr/>
        </p:nvGrpSpPr>
        <p:grpSpPr>
          <a:xfrm>
            <a:off x="14118431" y="5080338"/>
            <a:ext cx="13335000" cy="3644919"/>
            <a:chOff x="14118431" y="5080337"/>
            <a:chExt cx="13335000" cy="3644921"/>
          </a:xfrm>
        </p:grpSpPr>
        <p:sp>
          <p:nvSpPr>
            <p:cNvPr id="19" name="TextBox 18"/>
            <p:cNvSpPr txBox="1"/>
            <p:nvPr/>
          </p:nvSpPr>
          <p:spPr>
            <a:xfrm>
              <a:off x="17395031" y="5080337"/>
              <a:ext cx="6400800" cy="1015663"/>
            </a:xfrm>
            <a:prstGeom prst="rect">
              <a:avLst/>
            </a:prstGeom>
            <a:noFill/>
          </p:spPr>
          <p:txBody>
            <a:bodyPr wrap="square" rtlCol="0">
              <a:spAutoFit/>
            </a:bodyPr>
            <a:lstStyle/>
            <a:p>
              <a:pPr algn="ctr"/>
              <a:r>
                <a:rPr lang="en-US" sz="60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The Solution</a:t>
              </a:r>
              <a:endParaRPr lang="en-US" sz="6000" dirty="0">
                <a:solidFill>
                  <a:srgbClr val="FFC000"/>
                </a:solidFill>
              </a:endParaRPr>
            </a:p>
          </p:txBody>
        </p:sp>
        <p:sp>
          <p:nvSpPr>
            <p:cNvPr id="79" name="TextBox 78"/>
            <p:cNvSpPr txBox="1"/>
            <p:nvPr/>
          </p:nvSpPr>
          <p:spPr>
            <a:xfrm>
              <a:off x="14118431" y="6324600"/>
              <a:ext cx="13335000" cy="2400658"/>
            </a:xfrm>
            <a:prstGeom prst="rect">
              <a:avLst/>
            </a:prstGeom>
            <a:noFill/>
          </p:spPr>
          <p:txBody>
            <a:bodyPr wrap="square" rtlCol="0">
              <a:spAutoFit/>
            </a:bodyPr>
            <a:lstStyle/>
            <a:p>
              <a:pPr algn="just"/>
              <a:r>
                <a:rPr lang="en-US" sz="3000" dirty="0" smtClean="0"/>
                <a:t>Build </a:t>
              </a:r>
              <a:r>
                <a:rPr lang="en-US" sz="3000" b="1" dirty="0" smtClean="0"/>
                <a:t>Policy Aware Systems</a:t>
              </a:r>
              <a:r>
                <a:rPr lang="en-US" sz="3000" dirty="0" smtClean="0"/>
                <a:t>, such as</a:t>
              </a:r>
              <a:r>
                <a:rPr lang="en-US" sz="3000" b="1" dirty="0" smtClean="0"/>
                <a:t>:</a:t>
              </a:r>
            </a:p>
            <a:p>
              <a:pPr lvl="2" algn="just">
                <a:buFont typeface="Wingdings" pitchFamily="2" charset="2"/>
                <a:buChar char="§"/>
              </a:pPr>
              <a:r>
                <a:rPr lang="en-US" sz="3000" dirty="0" smtClean="0"/>
                <a:t>  Validators to tell users what information is missing or inaccurate</a:t>
              </a:r>
            </a:p>
            <a:p>
              <a:pPr lvl="2" algn="just">
                <a:buFont typeface="Wingdings" pitchFamily="2" charset="2"/>
                <a:buChar char="§"/>
              </a:pPr>
              <a:r>
                <a:rPr lang="en-US" sz="3000" dirty="0" smtClean="0"/>
                <a:t>  Seamlessly integrate metadata by detecting and assisting in embedding the license information</a:t>
              </a:r>
            </a:p>
            <a:p>
              <a:pPr lvl="2" algn="just">
                <a:buFont typeface="Wingdings" pitchFamily="2" charset="2"/>
                <a:buChar char="§"/>
              </a:pPr>
              <a:r>
                <a:rPr lang="en-US" sz="3000" dirty="0" smtClean="0"/>
                <a:t>  Notify users if their content is used in an inappropriate manner</a:t>
              </a:r>
              <a:endParaRPr lang="en-US" sz="3000" dirty="0"/>
            </a:p>
          </p:txBody>
        </p:sp>
      </p:grpSp>
      <p:sp>
        <p:nvSpPr>
          <p:cNvPr id="80" name="TextBox 79"/>
          <p:cNvSpPr txBox="1"/>
          <p:nvPr/>
        </p:nvSpPr>
        <p:spPr>
          <a:xfrm>
            <a:off x="13737431" y="10363202"/>
            <a:ext cx="5257800" cy="8002191"/>
          </a:xfrm>
          <a:prstGeom prst="rect">
            <a:avLst/>
          </a:prstGeom>
          <a:noFill/>
        </p:spPr>
        <p:txBody>
          <a:bodyPr wrap="square" rtlCol="0">
            <a:spAutoFit/>
          </a:bodyPr>
          <a:lstStyle/>
          <a:p>
            <a:pPr algn="just">
              <a:spcBef>
                <a:spcPts val="600"/>
              </a:spcBef>
              <a:spcAft>
                <a:spcPts val="600"/>
              </a:spcAft>
            </a:pPr>
            <a:r>
              <a:rPr lang="en-US" sz="2400" dirty="0" smtClean="0"/>
              <a:t>Policies are pervasive in web applications as they play a crucial role in enhancing security, privacy and usability of services offered on the Web. Use of Creative Commons licenses is the widely accepted method of expressing rights of the original content creators when it comes to digital multimedia content on the Web. </a:t>
            </a:r>
          </a:p>
          <a:p>
            <a:pPr algn="just">
              <a:spcBef>
                <a:spcPts val="600"/>
              </a:spcBef>
              <a:spcAft>
                <a:spcPts val="600"/>
              </a:spcAft>
            </a:pPr>
            <a:r>
              <a:rPr lang="en-US" sz="2400" dirty="0" smtClean="0"/>
              <a:t>The Digital Rights Management alternative is often too prohibitive, and has a central point of control, thus a central point of failure from a policy perspective. Therefore rather than applying an enforcement model, the focus is on building a framework based on open standards and protocols which enables users to reuse content in a policy aware manner with ease.  </a:t>
            </a:r>
            <a:endParaRPr lang="en-US" sz="2400" dirty="0"/>
          </a:p>
        </p:txBody>
      </p:sp>
      <p:sp>
        <p:nvSpPr>
          <p:cNvPr id="82" name="TextBox 81"/>
          <p:cNvSpPr txBox="1"/>
          <p:nvPr/>
        </p:nvSpPr>
        <p:spPr>
          <a:xfrm>
            <a:off x="16709231" y="8998805"/>
            <a:ext cx="7848600" cy="830997"/>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Background</a:t>
            </a:r>
            <a:endParaRPr lang="en-US" sz="4800" dirty="0">
              <a:solidFill>
                <a:srgbClr val="FFC000"/>
              </a:solidFill>
            </a:endParaRPr>
          </a:p>
        </p:txBody>
      </p:sp>
      <p:sp>
        <p:nvSpPr>
          <p:cNvPr id="49" name="TextBox 48"/>
          <p:cNvSpPr txBox="1"/>
          <p:nvPr/>
        </p:nvSpPr>
        <p:spPr>
          <a:xfrm>
            <a:off x="19071431" y="9906000"/>
            <a:ext cx="8610600" cy="523220"/>
          </a:xfrm>
          <a:prstGeom prst="rect">
            <a:avLst/>
          </a:prstGeom>
          <a:noFill/>
        </p:spPr>
        <p:txBody>
          <a:bodyPr wrap="square" rtlCol="0">
            <a:spAutoFit/>
          </a:bodyPr>
          <a:lstStyle/>
          <a:p>
            <a:pPr algn="ctr"/>
            <a:r>
              <a:rPr lang="en-US" sz="2800" b="1" dirty="0" smtClean="0"/>
              <a:t>Extracting License Metadata</a:t>
            </a:r>
            <a:endParaRPr lang="en-US" sz="2800" b="1" dirty="0"/>
          </a:p>
        </p:txBody>
      </p:sp>
      <p:sp>
        <p:nvSpPr>
          <p:cNvPr id="50" name="TextBox 49"/>
          <p:cNvSpPr txBox="1"/>
          <p:nvPr/>
        </p:nvSpPr>
        <p:spPr>
          <a:xfrm>
            <a:off x="19452432" y="10591801"/>
            <a:ext cx="8382000" cy="3662541"/>
          </a:xfrm>
          <a:prstGeom prst="rect">
            <a:avLst/>
          </a:prstGeom>
          <a:noFill/>
        </p:spPr>
        <p:txBody>
          <a:bodyPr wrap="square" rtlCol="0">
            <a:spAutoFit/>
          </a:bodyPr>
          <a:lstStyle/>
          <a:p>
            <a:pPr algn="just"/>
            <a:r>
              <a:rPr lang="en-US" sz="2400" dirty="0" smtClean="0"/>
              <a:t>1. Through APIs which expose the licenses</a:t>
            </a:r>
          </a:p>
          <a:p>
            <a:pPr lvl="1" algn="just"/>
            <a:r>
              <a:rPr lang="en-US" sz="2000" dirty="0" smtClean="0"/>
              <a:t>For e.g. Flickr allows users to specify the license associated with their images. These license information can then be queried through the Flickr API.</a:t>
            </a:r>
          </a:p>
          <a:p>
            <a:pPr algn="just"/>
            <a:r>
              <a:rPr lang="en-US" sz="2400" dirty="0" smtClean="0"/>
              <a:t> </a:t>
            </a:r>
          </a:p>
          <a:p>
            <a:pPr algn="just"/>
            <a:r>
              <a:rPr lang="en-US" sz="2400" dirty="0" smtClean="0"/>
              <a:t>2. Through </a:t>
            </a:r>
            <a:r>
              <a:rPr lang="en-US" sz="2400" dirty="0" err="1" smtClean="0"/>
              <a:t>RDFa</a:t>
            </a:r>
            <a:r>
              <a:rPr lang="en-US" sz="2400" dirty="0" smtClean="0"/>
              <a:t> </a:t>
            </a:r>
            <a:r>
              <a:rPr lang="en-US" sz="2100" dirty="0" smtClean="0"/>
              <a:t>(Resource Description Framework in Attributes) </a:t>
            </a:r>
          </a:p>
          <a:p>
            <a:pPr marL="457200" lvl="2" algn="just"/>
            <a:r>
              <a:rPr lang="en-US" sz="2000" dirty="0" smtClean="0"/>
              <a:t>Creative Commons licenses can be expressed in machine readable form using </a:t>
            </a:r>
            <a:r>
              <a:rPr lang="en-US" sz="2000" dirty="0" err="1" smtClean="0"/>
              <a:t>RDFa</a:t>
            </a:r>
            <a:r>
              <a:rPr lang="en-US" sz="2000" dirty="0" smtClean="0"/>
              <a:t>. The content creator and consumer can use </a:t>
            </a:r>
            <a:r>
              <a:rPr lang="en-US" sz="2000" dirty="0" err="1" smtClean="0"/>
              <a:t>RDFa</a:t>
            </a:r>
            <a:r>
              <a:rPr lang="en-US" sz="2000" dirty="0" smtClean="0"/>
              <a:t> for rights expression and rights/policy compliance respectively. </a:t>
            </a:r>
          </a:p>
          <a:p>
            <a:pPr marL="457200" lvl="2" algn="just"/>
            <a:endParaRPr lang="en-US" sz="2000" dirty="0" smtClean="0"/>
          </a:p>
          <a:p>
            <a:pPr marL="0" lvl="1" algn="just"/>
            <a:r>
              <a:rPr lang="en-US" sz="2000" dirty="0" smtClean="0"/>
              <a:t>A simple scenario which illustrates a rights violation is given below.</a:t>
            </a:r>
          </a:p>
        </p:txBody>
      </p:sp>
      <p:sp>
        <p:nvSpPr>
          <p:cNvPr id="53" name="TextBox 52"/>
          <p:cNvSpPr txBox="1"/>
          <p:nvPr/>
        </p:nvSpPr>
        <p:spPr>
          <a:xfrm>
            <a:off x="631031" y="28041598"/>
            <a:ext cx="13487400" cy="553998"/>
          </a:xfrm>
          <a:prstGeom prst="rect">
            <a:avLst/>
          </a:prstGeom>
          <a:noFill/>
        </p:spPr>
        <p:txBody>
          <a:bodyPr wrap="square" rtlCol="0">
            <a:spAutoFit/>
          </a:bodyPr>
          <a:lstStyle/>
          <a:p>
            <a:pPr algn="ctr"/>
            <a:r>
              <a:rPr lang="en-US" sz="3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GOAL</a:t>
            </a:r>
          </a:p>
        </p:txBody>
      </p:sp>
      <p:sp>
        <p:nvSpPr>
          <p:cNvPr id="54" name="TextBox 53"/>
          <p:cNvSpPr txBox="1"/>
          <p:nvPr/>
        </p:nvSpPr>
        <p:spPr>
          <a:xfrm>
            <a:off x="554831" y="28651202"/>
            <a:ext cx="13639800" cy="830997"/>
          </a:xfrm>
          <a:prstGeom prst="rect">
            <a:avLst/>
          </a:prstGeom>
          <a:noFill/>
        </p:spPr>
        <p:txBody>
          <a:bodyPr wrap="square" rtlCol="0">
            <a:spAutoFit/>
          </a:bodyPr>
          <a:lstStyle/>
          <a:p>
            <a:pPr algn="just"/>
            <a:r>
              <a:rPr lang="en-US" sz="2400" dirty="0" smtClean="0"/>
              <a:t>Check whether a particular site has any embedded Flickr images which are not properly attributed as specified in the Creative Commons license.</a:t>
            </a:r>
          </a:p>
        </p:txBody>
      </p:sp>
      <p:sp>
        <p:nvSpPr>
          <p:cNvPr id="55" name="TextBox 54"/>
          <p:cNvSpPr txBox="1"/>
          <p:nvPr/>
        </p:nvSpPr>
        <p:spPr>
          <a:xfrm>
            <a:off x="707231" y="29697403"/>
            <a:ext cx="13487400" cy="553998"/>
          </a:xfrm>
          <a:prstGeom prst="rect">
            <a:avLst/>
          </a:prstGeom>
          <a:noFill/>
        </p:spPr>
        <p:txBody>
          <a:bodyPr wrap="square" rtlCol="0">
            <a:spAutoFit/>
          </a:bodyPr>
          <a:lstStyle/>
          <a:p>
            <a:pPr algn="ctr"/>
            <a:r>
              <a:rPr lang="en-US" sz="3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COMPONENTS</a:t>
            </a:r>
          </a:p>
        </p:txBody>
      </p:sp>
      <p:sp>
        <p:nvSpPr>
          <p:cNvPr id="56" name="TextBox 55"/>
          <p:cNvSpPr txBox="1"/>
          <p:nvPr/>
        </p:nvSpPr>
        <p:spPr>
          <a:xfrm>
            <a:off x="631031" y="30251402"/>
            <a:ext cx="13639800" cy="6617196"/>
          </a:xfrm>
          <a:prstGeom prst="rect">
            <a:avLst/>
          </a:prstGeom>
          <a:noFill/>
        </p:spPr>
        <p:txBody>
          <a:bodyPr wrap="square" rtlCol="0">
            <a:spAutoFit/>
          </a:bodyPr>
          <a:lstStyle/>
          <a:p>
            <a:pPr algn="just"/>
            <a:r>
              <a:rPr lang="en-US" sz="2800" b="1" dirty="0" smtClean="0"/>
              <a:t>Spider:</a:t>
            </a:r>
            <a:r>
              <a:rPr lang="en-US" sz="2400" dirty="0" smtClean="0"/>
              <a:t> This is essentially a site crawler which will search for all the links embedded in the given seed site using a Breadth First search algorithm to determine any embedded images. This crawler avoids straying outside of the site, but instead simply dig down into a single web page. If it detects any embedded Flickr images, this will extract the photo id from the Flickr URI. Using this photo id, all the information related to the photo could be obtained through the Flickr API.</a:t>
            </a:r>
          </a:p>
          <a:p>
            <a:pPr algn="just"/>
            <a:endParaRPr lang="en-US" sz="2400" dirty="0" smtClean="0"/>
          </a:p>
          <a:p>
            <a:pPr algn="just"/>
            <a:r>
              <a:rPr lang="en-US" sz="2800" b="1" dirty="0" smtClean="0"/>
              <a:t>License Checker:</a:t>
            </a:r>
            <a:r>
              <a:rPr lang="en-US" sz="2400" dirty="0" smtClean="0"/>
              <a:t> If a photo has a CC license attached, according to the CC 2.5 specification, regardless of the purpose for what it is used for, the photo should be given proper attribution. This module also checks to which Flickr user this photo belongs to, by querying the Flickr API using the photo id, and then construct the Flickr user URI to check for attribution.</a:t>
            </a:r>
          </a:p>
          <a:p>
            <a:pPr algn="just"/>
            <a:endParaRPr lang="en-US" sz="2400" dirty="0" smtClean="0"/>
          </a:p>
          <a:p>
            <a:pPr algn="just"/>
            <a:r>
              <a:rPr lang="en-US" sz="2800" b="1" dirty="0" smtClean="0"/>
              <a:t>Notification System:</a:t>
            </a:r>
            <a:r>
              <a:rPr lang="en-US" sz="2400" dirty="0" smtClean="0"/>
              <a:t> This will pretty-print and report the images which are missing attributions in a Web interface. The user can then use the missing information in his or her own work to be license compliant. </a:t>
            </a:r>
          </a:p>
          <a:p>
            <a:pPr algn="just"/>
            <a:endParaRPr lang="en-US" sz="2400" dirty="0" smtClean="0"/>
          </a:p>
          <a:p>
            <a:pPr algn="just"/>
            <a:r>
              <a:rPr lang="en-US" sz="2800" b="1" dirty="0" smtClean="0"/>
              <a:t>User Checker (optional):</a:t>
            </a:r>
            <a:r>
              <a:rPr lang="en-US" sz="2400" dirty="0" smtClean="0"/>
              <a:t> This module can be used to send actual notifications to the original content creators for any violations, if the system is linked to some user base.</a:t>
            </a:r>
          </a:p>
        </p:txBody>
      </p:sp>
      <p:grpSp>
        <p:nvGrpSpPr>
          <p:cNvPr id="58" name="Group 57"/>
          <p:cNvGrpSpPr/>
          <p:nvPr/>
        </p:nvGrpSpPr>
        <p:grpSpPr>
          <a:xfrm>
            <a:off x="1545431" y="20802599"/>
            <a:ext cx="11811000" cy="7099410"/>
            <a:chOff x="1240631" y="20802600"/>
            <a:chExt cx="12192000" cy="7407745"/>
          </a:xfrm>
        </p:grpSpPr>
        <p:pic>
          <p:nvPicPr>
            <p:cNvPr id="17" name="Picture 16" descr="design.jpg"/>
            <p:cNvPicPr>
              <a:picLocks noChangeAspect="1"/>
            </p:cNvPicPr>
            <p:nvPr/>
          </p:nvPicPr>
          <p:blipFill>
            <a:blip r:embed="rId16"/>
            <a:stretch>
              <a:fillRect/>
            </a:stretch>
          </p:blipFill>
          <p:spPr>
            <a:xfrm>
              <a:off x="1240631" y="20802600"/>
              <a:ext cx="11811000" cy="7377491"/>
            </a:xfrm>
            <a:prstGeom prst="rect">
              <a:avLst/>
            </a:prstGeom>
          </p:spPr>
        </p:pic>
        <p:sp>
          <p:nvSpPr>
            <p:cNvPr id="57" name="TextBox 56"/>
            <p:cNvSpPr txBox="1"/>
            <p:nvPr/>
          </p:nvSpPr>
          <p:spPr>
            <a:xfrm>
              <a:off x="1469231" y="27889201"/>
              <a:ext cx="11963400" cy="321144"/>
            </a:xfrm>
            <a:prstGeom prst="rect">
              <a:avLst/>
            </a:prstGeom>
            <a:noFill/>
          </p:spPr>
          <p:txBody>
            <a:bodyPr wrap="square" rtlCol="0">
              <a:spAutoFit/>
            </a:bodyPr>
            <a:lstStyle/>
            <a:p>
              <a:pPr algn="ctr"/>
              <a:r>
                <a:rPr lang="en-US" sz="1400" b="1" i="1" dirty="0" smtClean="0"/>
                <a:t>The components of the </a:t>
              </a:r>
              <a:r>
                <a:rPr lang="en-US" sz="1400" b="1" i="1" dirty="0" err="1" smtClean="0"/>
                <a:t>FlickrCC</a:t>
              </a:r>
              <a:r>
                <a:rPr lang="en-US" sz="1400" b="1" i="1" dirty="0" smtClean="0"/>
                <a:t> License Violations Validator</a:t>
              </a:r>
              <a:endParaRPr lang="en-US" sz="1400" b="1" i="1" dirty="0"/>
            </a:p>
          </p:txBody>
        </p:sp>
      </p:grpSp>
      <p:sp>
        <p:nvSpPr>
          <p:cNvPr id="59" name="TextBox 58"/>
          <p:cNvSpPr txBox="1"/>
          <p:nvPr/>
        </p:nvSpPr>
        <p:spPr>
          <a:xfrm>
            <a:off x="16099631" y="29410223"/>
            <a:ext cx="11277600" cy="307777"/>
          </a:xfrm>
          <a:prstGeom prst="rect">
            <a:avLst/>
          </a:prstGeom>
          <a:noFill/>
        </p:spPr>
        <p:txBody>
          <a:bodyPr wrap="square" rtlCol="0">
            <a:spAutoFit/>
          </a:bodyPr>
          <a:lstStyle/>
          <a:p>
            <a:pPr algn="ctr"/>
            <a:r>
              <a:rPr lang="en-US" sz="1400" b="1" i="1" dirty="0" smtClean="0"/>
              <a:t>Architecture of the Semantic Clipboard and the Interactions between each of the modules</a:t>
            </a:r>
            <a:endParaRPr lang="en-US" sz="1400" b="1" i="1" dirty="0"/>
          </a:p>
        </p:txBody>
      </p:sp>
      <p:sp>
        <p:nvSpPr>
          <p:cNvPr id="70" name="TextBox 69"/>
          <p:cNvSpPr txBox="1"/>
          <p:nvPr/>
        </p:nvSpPr>
        <p:spPr>
          <a:xfrm>
            <a:off x="10003631" y="37642802"/>
            <a:ext cx="3733800" cy="2616101"/>
          </a:xfrm>
          <a:prstGeom prst="rect">
            <a:avLst/>
          </a:prstGeom>
          <a:noFill/>
          <a:ln>
            <a:solidFill>
              <a:schemeClr val="tx1"/>
            </a:solidFill>
          </a:ln>
        </p:spPr>
        <p:txBody>
          <a:bodyPr wrap="square" rtlCol="0">
            <a:spAutoFit/>
          </a:bodyPr>
          <a:lstStyle/>
          <a:p>
            <a:pPr algn="ctr"/>
            <a:r>
              <a:rPr lang="en-US" sz="2400" b="1" dirty="0" smtClean="0">
                <a:solidFill>
                  <a:srgbClr val="C00000"/>
                </a:solidFill>
              </a:rPr>
              <a:t>Try it out!</a:t>
            </a:r>
          </a:p>
          <a:p>
            <a:pPr algn="ctr"/>
            <a:r>
              <a:rPr lang="en-US" sz="2400" dirty="0" smtClean="0">
                <a:solidFill>
                  <a:schemeClr val="accent2">
                    <a:lumMod val="75000"/>
                  </a:schemeClr>
                </a:solidFill>
              </a:rPr>
              <a:t>http://oshani.mit.edu/cc_</a:t>
            </a:r>
          </a:p>
          <a:p>
            <a:pPr algn="ctr"/>
            <a:r>
              <a:rPr lang="en-US" sz="2400" dirty="0" smtClean="0">
                <a:solidFill>
                  <a:schemeClr val="accent2">
                    <a:lumMod val="75000"/>
                  </a:schemeClr>
                </a:solidFill>
              </a:rPr>
              <a:t>validator.py</a:t>
            </a:r>
          </a:p>
          <a:p>
            <a:pPr algn="ctr"/>
            <a:endParaRPr lang="en-US" sz="2400" b="1" dirty="0" smtClean="0">
              <a:solidFill>
                <a:srgbClr val="C00000"/>
              </a:solidFill>
            </a:endParaRPr>
          </a:p>
          <a:p>
            <a:pPr algn="ctr"/>
            <a:r>
              <a:rPr lang="en-US" sz="2400" b="1" dirty="0" smtClean="0">
                <a:solidFill>
                  <a:srgbClr val="C00000"/>
                </a:solidFill>
              </a:rPr>
              <a:t>More Information</a:t>
            </a:r>
          </a:p>
          <a:p>
            <a:pPr algn="ctr"/>
            <a:r>
              <a:rPr lang="en-US" sz="2200" dirty="0" smtClean="0">
                <a:solidFill>
                  <a:schemeClr val="accent2">
                    <a:lumMod val="75000"/>
                  </a:schemeClr>
                </a:solidFill>
              </a:rPr>
              <a:t>http://dig.csail.mit.edu/2008/WSRI-Exchange</a:t>
            </a:r>
            <a:endParaRPr lang="en-US" sz="2400" dirty="0" smtClean="0">
              <a:solidFill>
                <a:schemeClr val="accent2">
                  <a:lumMod val="75000"/>
                </a:schemeClr>
              </a:solidFill>
            </a:endParaRPr>
          </a:p>
        </p:txBody>
      </p:sp>
      <p:sp>
        <p:nvSpPr>
          <p:cNvPr id="72" name="TextBox 71"/>
          <p:cNvSpPr txBox="1"/>
          <p:nvPr/>
        </p:nvSpPr>
        <p:spPr>
          <a:xfrm>
            <a:off x="14651831" y="29870400"/>
            <a:ext cx="13487400" cy="553998"/>
          </a:xfrm>
          <a:prstGeom prst="rect">
            <a:avLst/>
          </a:prstGeom>
          <a:noFill/>
        </p:spPr>
        <p:txBody>
          <a:bodyPr wrap="square" rtlCol="0">
            <a:spAutoFit/>
          </a:bodyPr>
          <a:lstStyle/>
          <a:p>
            <a:pPr algn="ctr"/>
            <a:r>
              <a:rPr lang="en-US" sz="3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GOAL</a:t>
            </a:r>
          </a:p>
        </p:txBody>
      </p:sp>
      <p:sp>
        <p:nvSpPr>
          <p:cNvPr id="81" name="TextBox 80"/>
          <p:cNvSpPr txBox="1"/>
          <p:nvPr/>
        </p:nvSpPr>
        <p:spPr>
          <a:xfrm>
            <a:off x="14602691" y="30575071"/>
            <a:ext cx="13639800" cy="1200329"/>
          </a:xfrm>
          <a:prstGeom prst="rect">
            <a:avLst/>
          </a:prstGeom>
          <a:noFill/>
        </p:spPr>
        <p:txBody>
          <a:bodyPr wrap="square" rtlCol="0">
            <a:spAutoFit/>
          </a:bodyPr>
          <a:lstStyle/>
          <a:p>
            <a:pPr algn="just"/>
            <a:r>
              <a:rPr lang="en-US" sz="2400" dirty="0" smtClean="0"/>
              <a:t>Enable transfer of content between Web applications with minimal effort in a policy aware manner, i.e. when content is copied, license metadata is also copied and pasted appropriately in the target application.</a:t>
            </a:r>
          </a:p>
        </p:txBody>
      </p:sp>
      <p:sp>
        <p:nvSpPr>
          <p:cNvPr id="84" name="TextBox 83"/>
          <p:cNvSpPr txBox="1"/>
          <p:nvPr/>
        </p:nvSpPr>
        <p:spPr>
          <a:xfrm>
            <a:off x="14651831" y="31775400"/>
            <a:ext cx="13487400" cy="553998"/>
          </a:xfrm>
          <a:prstGeom prst="rect">
            <a:avLst/>
          </a:prstGeom>
          <a:noFill/>
        </p:spPr>
        <p:txBody>
          <a:bodyPr wrap="square" rtlCol="0">
            <a:spAutoFit/>
          </a:bodyPr>
          <a:lstStyle/>
          <a:p>
            <a:pPr algn="ctr"/>
            <a:r>
              <a:rPr lang="en-US" sz="3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COMPONENTS</a:t>
            </a:r>
          </a:p>
        </p:txBody>
      </p:sp>
      <p:sp>
        <p:nvSpPr>
          <p:cNvPr id="86" name="TextBox 85"/>
          <p:cNvSpPr txBox="1"/>
          <p:nvPr/>
        </p:nvSpPr>
        <p:spPr>
          <a:xfrm>
            <a:off x="23110031" y="36271200"/>
            <a:ext cx="4953000" cy="1908215"/>
          </a:xfrm>
          <a:prstGeom prst="rect">
            <a:avLst/>
          </a:prstGeom>
          <a:noFill/>
          <a:ln>
            <a:solidFill>
              <a:schemeClr val="tx1"/>
            </a:solidFill>
          </a:ln>
        </p:spPr>
        <p:txBody>
          <a:bodyPr wrap="square" rtlCol="0">
            <a:spAutoFit/>
          </a:bodyPr>
          <a:lstStyle/>
          <a:p>
            <a:pPr algn="ctr"/>
            <a:r>
              <a:rPr lang="en-US" sz="2400" b="1" dirty="0" smtClean="0">
                <a:solidFill>
                  <a:srgbClr val="C00000"/>
                </a:solidFill>
              </a:rPr>
              <a:t>Install Tabulator and Try it Out!</a:t>
            </a:r>
          </a:p>
          <a:p>
            <a:pPr algn="ctr"/>
            <a:r>
              <a:rPr lang="en-US" sz="2400" dirty="0" smtClean="0">
                <a:solidFill>
                  <a:schemeClr val="accent2">
                    <a:lumMod val="75000"/>
                  </a:schemeClr>
                </a:solidFill>
              </a:rPr>
              <a:t>http://dig.csail.mit.edu/2007/tab</a:t>
            </a:r>
          </a:p>
          <a:p>
            <a:pPr algn="ctr"/>
            <a:endParaRPr lang="en-US" sz="2400" b="1" dirty="0" smtClean="0">
              <a:solidFill>
                <a:srgbClr val="C00000"/>
              </a:solidFill>
            </a:endParaRPr>
          </a:p>
          <a:p>
            <a:pPr algn="ctr"/>
            <a:r>
              <a:rPr lang="en-US" sz="2400" b="1" dirty="0" smtClean="0">
                <a:solidFill>
                  <a:srgbClr val="C00000"/>
                </a:solidFill>
              </a:rPr>
              <a:t>More Information</a:t>
            </a:r>
          </a:p>
          <a:p>
            <a:pPr algn="ctr"/>
            <a:r>
              <a:rPr lang="en-US" sz="2200" dirty="0" smtClean="0">
                <a:solidFill>
                  <a:schemeClr val="accent2">
                    <a:lumMod val="75000"/>
                  </a:schemeClr>
                </a:solidFill>
              </a:rPr>
              <a:t>http://dig.csail.mit.edu/2009/Clipboard</a:t>
            </a:r>
            <a:endParaRPr lang="en-US" sz="2400" dirty="0" smtClean="0">
              <a:solidFill>
                <a:schemeClr val="accent2">
                  <a:lumMod val="75000"/>
                </a:schemeClr>
              </a:solidFill>
            </a:endParaRPr>
          </a:p>
        </p:txBody>
      </p:sp>
      <p:sp>
        <p:nvSpPr>
          <p:cNvPr id="87" name="TextBox 86"/>
          <p:cNvSpPr txBox="1"/>
          <p:nvPr/>
        </p:nvSpPr>
        <p:spPr>
          <a:xfrm>
            <a:off x="14575632" y="32461200"/>
            <a:ext cx="13411200" cy="4031873"/>
          </a:xfrm>
          <a:prstGeom prst="rect">
            <a:avLst/>
          </a:prstGeom>
          <a:noFill/>
        </p:spPr>
        <p:txBody>
          <a:bodyPr wrap="square" rtlCol="0">
            <a:spAutoFit/>
          </a:bodyPr>
          <a:lstStyle/>
          <a:p>
            <a:pPr algn="just"/>
            <a:r>
              <a:rPr lang="en-US" sz="2800" b="1" dirty="0" err="1" smtClean="0"/>
              <a:t>RDFa</a:t>
            </a:r>
            <a:r>
              <a:rPr lang="en-US" sz="2800" b="1" dirty="0" smtClean="0"/>
              <a:t> Extractor: </a:t>
            </a:r>
            <a:r>
              <a:rPr lang="en-US" sz="2400" dirty="0" smtClean="0"/>
              <a:t>Extracts all the semantic information in the form of RDF attributes embedded in the HTML page the user browses.</a:t>
            </a:r>
          </a:p>
          <a:p>
            <a:pPr algn="just"/>
            <a:endParaRPr lang="en-US" sz="2400" dirty="0" smtClean="0"/>
          </a:p>
          <a:p>
            <a:pPr algn="just"/>
            <a:r>
              <a:rPr lang="en-US" sz="2800" b="1" dirty="0" smtClean="0"/>
              <a:t>RDF Store: </a:t>
            </a:r>
            <a:r>
              <a:rPr lang="en-US" sz="2400" dirty="0" smtClean="0"/>
              <a:t>Indexes and stores all the RDF attributes from the pages that the user has visited in a given browser session.</a:t>
            </a:r>
          </a:p>
          <a:p>
            <a:pPr algn="just"/>
            <a:endParaRPr lang="en-US" sz="2400" dirty="0" smtClean="0"/>
          </a:p>
          <a:p>
            <a:pPr algn="just"/>
            <a:r>
              <a:rPr lang="en-US" sz="2800" b="1" dirty="0" smtClean="0"/>
              <a:t>Semantic Clipboard: </a:t>
            </a:r>
            <a:r>
              <a:rPr lang="en-US" sz="2400" dirty="0" smtClean="0"/>
              <a:t>Acts as the control panel to co-ordinate the copy and paste operations.</a:t>
            </a:r>
          </a:p>
          <a:p>
            <a:pPr algn="just"/>
            <a:endParaRPr lang="en-US" sz="2400" dirty="0" smtClean="0"/>
          </a:p>
          <a:p>
            <a:pPr algn="just"/>
            <a:r>
              <a:rPr lang="en-US" sz="2800" b="1" dirty="0" smtClean="0"/>
              <a:t>Database:</a:t>
            </a:r>
            <a:r>
              <a:rPr lang="en-US" sz="2400" dirty="0" smtClean="0"/>
              <a:t> Implemented using the Firefox </a:t>
            </a:r>
            <a:r>
              <a:rPr lang="en-US" sz="2400" dirty="0" err="1" smtClean="0"/>
              <a:t>SQLite</a:t>
            </a:r>
            <a:r>
              <a:rPr lang="en-US" sz="2400" dirty="0" smtClean="0"/>
              <a:t> ‘Storage Connection’ API, and persists data across browser sessions. </a:t>
            </a:r>
          </a:p>
        </p:txBody>
      </p:sp>
      <p:sp>
        <p:nvSpPr>
          <p:cNvPr id="85" name="TextBox 84"/>
          <p:cNvSpPr txBox="1"/>
          <p:nvPr/>
        </p:nvSpPr>
        <p:spPr>
          <a:xfrm>
            <a:off x="15261431" y="38328600"/>
            <a:ext cx="12573000" cy="2569934"/>
          </a:xfrm>
          <a:prstGeom prst="rect">
            <a:avLst/>
          </a:prstGeom>
          <a:noFill/>
        </p:spPr>
        <p:txBody>
          <a:bodyPr wrap="square" rtlCol="0">
            <a:spAutoFit/>
          </a:bodyPr>
          <a:lstStyle/>
          <a:p>
            <a:pPr algn="just">
              <a:spcBef>
                <a:spcPts val="600"/>
              </a:spcBef>
            </a:pPr>
            <a:r>
              <a:rPr lang="en-US" sz="2300" dirty="0" smtClean="0"/>
              <a:t>All of these components are implemented in the Tabulator, a Semantic Web Browser which can be installed as a Firefox Extension. Semantic Clipboard can be turned on/off through a menu option. When using the application, content can be collected from a variety of sources. Once the user selects the content to be reused, it will be made </a:t>
            </a:r>
            <a:r>
              <a:rPr lang="en-US" sz="2300" dirty="0" err="1" smtClean="0"/>
              <a:t>persistant</a:t>
            </a:r>
            <a:r>
              <a:rPr lang="en-US" sz="2300" dirty="0" smtClean="0"/>
              <a:t> in a database. A browser based editor is used to demo how an application could call the Clipboard for the content, and embed it with the license metadata or warn if the target document’s license is incompatible with the source license .</a:t>
            </a:r>
          </a:p>
        </p:txBody>
      </p:sp>
      <p:sp>
        <p:nvSpPr>
          <p:cNvPr id="88" name="TextBox 87"/>
          <p:cNvSpPr txBox="1"/>
          <p:nvPr/>
        </p:nvSpPr>
        <p:spPr>
          <a:xfrm>
            <a:off x="14575631" y="36423600"/>
            <a:ext cx="8458200" cy="2000548"/>
          </a:xfrm>
          <a:prstGeom prst="rect">
            <a:avLst/>
          </a:prstGeom>
          <a:noFill/>
        </p:spPr>
        <p:txBody>
          <a:bodyPr wrap="square" rtlCol="0">
            <a:spAutoFit/>
          </a:bodyPr>
          <a:lstStyle/>
          <a:p>
            <a:pPr algn="just"/>
            <a:r>
              <a:rPr lang="en-US" sz="2800" b="1" dirty="0" smtClean="0"/>
              <a:t>Composer: </a:t>
            </a:r>
            <a:r>
              <a:rPr lang="en-US" sz="2400" dirty="0" smtClean="0"/>
              <a:t> Reasons whether the content can be used based on the source and the destination license terms. Prepares the content and the license metadata in a suitable manner in to be pasted right in to the target DOM.</a:t>
            </a:r>
          </a:p>
          <a:p>
            <a:pPr algn="just"/>
            <a:endParaRPr lang="en-US" sz="2400" dirty="0"/>
          </a:p>
        </p:txBody>
      </p:sp>
      <p:pic>
        <p:nvPicPr>
          <p:cNvPr id="71" name="Picture 70" descr="semantic_clipboard_without_tabulator_bg.jpg"/>
          <p:cNvPicPr>
            <a:picLocks noChangeAspect="1"/>
          </p:cNvPicPr>
          <p:nvPr/>
        </p:nvPicPr>
        <p:blipFill>
          <a:blip r:embed="rId17"/>
          <a:stretch>
            <a:fillRect/>
          </a:stretch>
        </p:blipFill>
        <p:spPr>
          <a:xfrm>
            <a:off x="16023431" y="20269200"/>
            <a:ext cx="10896600" cy="913732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921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921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3978</TotalTime>
  <Words>1356</Words>
  <Application>Microsoft Office PowerPoint</Application>
  <PresentationFormat>Custom</PresentationFormat>
  <Paragraphs>110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 Dawn Enterprises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ftilley</dc:creator>
  <cp:lastModifiedBy>Oshani Seneviratne</cp:lastModifiedBy>
  <cp:revision>165</cp:revision>
  <dcterms:created xsi:type="dcterms:W3CDTF">2006-10-30T15:29:03Z</dcterms:created>
  <dcterms:modified xsi:type="dcterms:W3CDTF">2009-03-24T19:08:54Z</dcterms:modified>
</cp:coreProperties>
</file>