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9260800" cy="43891200"/>
  <p:notesSz cx="7315200" cy="9601200"/>
  <p:defaultTextStyle>
    <a:defPPr>
      <a:defRPr lang="en-US"/>
    </a:defPPr>
    <a:lvl1pPr algn="l" rtl="0" fontAlgn="base">
      <a:spcBef>
        <a:spcPct val="0"/>
      </a:spcBef>
      <a:spcAft>
        <a:spcPct val="0"/>
      </a:spcAft>
      <a:defRPr sz="10000" kern="1200">
        <a:solidFill>
          <a:schemeClr val="tx1"/>
        </a:solidFill>
        <a:latin typeface="Arial" charset="0"/>
        <a:ea typeface="+mn-ea"/>
        <a:cs typeface="+mn-cs"/>
      </a:defRPr>
    </a:lvl1pPr>
    <a:lvl2pPr marL="457200" algn="l" rtl="0" fontAlgn="base">
      <a:spcBef>
        <a:spcPct val="0"/>
      </a:spcBef>
      <a:spcAft>
        <a:spcPct val="0"/>
      </a:spcAft>
      <a:defRPr sz="10000" kern="1200">
        <a:solidFill>
          <a:schemeClr val="tx1"/>
        </a:solidFill>
        <a:latin typeface="Arial" charset="0"/>
        <a:ea typeface="+mn-ea"/>
        <a:cs typeface="+mn-cs"/>
      </a:defRPr>
    </a:lvl2pPr>
    <a:lvl3pPr marL="914400" algn="l" rtl="0" fontAlgn="base">
      <a:spcBef>
        <a:spcPct val="0"/>
      </a:spcBef>
      <a:spcAft>
        <a:spcPct val="0"/>
      </a:spcAft>
      <a:defRPr sz="10000" kern="1200">
        <a:solidFill>
          <a:schemeClr val="tx1"/>
        </a:solidFill>
        <a:latin typeface="Arial" charset="0"/>
        <a:ea typeface="+mn-ea"/>
        <a:cs typeface="+mn-cs"/>
      </a:defRPr>
    </a:lvl3pPr>
    <a:lvl4pPr marL="1371600" algn="l" rtl="0" fontAlgn="base">
      <a:spcBef>
        <a:spcPct val="0"/>
      </a:spcBef>
      <a:spcAft>
        <a:spcPct val="0"/>
      </a:spcAft>
      <a:defRPr sz="10000" kern="1200">
        <a:solidFill>
          <a:schemeClr val="tx1"/>
        </a:solidFill>
        <a:latin typeface="Arial" charset="0"/>
        <a:ea typeface="+mn-ea"/>
        <a:cs typeface="+mn-cs"/>
      </a:defRPr>
    </a:lvl4pPr>
    <a:lvl5pPr marL="1828800" algn="l" rtl="0" fontAlgn="base">
      <a:spcBef>
        <a:spcPct val="0"/>
      </a:spcBef>
      <a:spcAft>
        <a:spcPct val="0"/>
      </a:spcAft>
      <a:defRPr sz="10000" kern="1200">
        <a:solidFill>
          <a:schemeClr val="tx1"/>
        </a:solidFill>
        <a:latin typeface="Arial" charset="0"/>
        <a:ea typeface="+mn-ea"/>
        <a:cs typeface="+mn-cs"/>
      </a:defRPr>
    </a:lvl5pPr>
    <a:lvl6pPr marL="2286000" algn="l" defTabSz="914400" rtl="0" eaLnBrk="1" latinLnBrk="0" hangingPunct="1">
      <a:defRPr sz="10000" kern="1200">
        <a:solidFill>
          <a:schemeClr val="tx1"/>
        </a:solidFill>
        <a:latin typeface="Arial" charset="0"/>
        <a:ea typeface="+mn-ea"/>
        <a:cs typeface="+mn-cs"/>
      </a:defRPr>
    </a:lvl6pPr>
    <a:lvl7pPr marL="2743200" algn="l" defTabSz="914400" rtl="0" eaLnBrk="1" latinLnBrk="0" hangingPunct="1">
      <a:defRPr sz="10000" kern="1200">
        <a:solidFill>
          <a:schemeClr val="tx1"/>
        </a:solidFill>
        <a:latin typeface="Arial" charset="0"/>
        <a:ea typeface="+mn-ea"/>
        <a:cs typeface="+mn-cs"/>
      </a:defRPr>
    </a:lvl7pPr>
    <a:lvl8pPr marL="3200400" algn="l" defTabSz="914400" rtl="0" eaLnBrk="1" latinLnBrk="0" hangingPunct="1">
      <a:defRPr sz="10000" kern="1200">
        <a:solidFill>
          <a:schemeClr val="tx1"/>
        </a:solidFill>
        <a:latin typeface="Arial" charset="0"/>
        <a:ea typeface="+mn-ea"/>
        <a:cs typeface="+mn-cs"/>
      </a:defRPr>
    </a:lvl8pPr>
    <a:lvl9pPr marL="3657600" algn="l" defTabSz="914400" rtl="0" eaLnBrk="1" latinLnBrk="0" hangingPunct="1">
      <a:defRPr sz="10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autoAdjust="0"/>
    <p:restoredTop sz="99279" autoAdjust="0"/>
  </p:normalViewPr>
  <p:slideViewPr>
    <p:cSldViewPr>
      <p:cViewPr>
        <p:scale>
          <a:sx n="42" d="100"/>
          <a:sy n="42" d="100"/>
        </p:scale>
        <p:origin x="210" y="-78"/>
      </p:cViewPr>
      <p:guideLst>
        <p:guide orient="horz" pos="13825"/>
        <p:guide pos="9217"/>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EAE16A-ADEB-474D-939B-7003B925655D}" type="doc">
      <dgm:prSet loTypeId="urn:microsoft.com/office/officeart/2005/8/layout/gear1" loCatId="cycle" qsTypeId="urn:microsoft.com/office/officeart/2005/8/quickstyle/simple1" qsCatId="simple" csTypeId="urn:microsoft.com/office/officeart/2005/8/colors/accent1_2" csCatId="accent1" phldr="1"/>
      <dgm:spPr/>
    </dgm:pt>
    <dgm:pt modelId="{EEFFF10D-E15E-460D-A2DB-A265A6624F85}">
      <dgm:prSet phldrT="[Text]"/>
      <dgm:spPr/>
      <dgm:t>
        <a:bodyPr/>
        <a:lstStyle/>
        <a:p>
          <a:r>
            <a:rPr lang="en-US" dirty="0" smtClean="0"/>
            <a:t>Policies </a:t>
          </a:r>
          <a:endParaRPr lang="en-US" dirty="0"/>
        </a:p>
      </dgm:t>
    </dgm:pt>
    <dgm:pt modelId="{4EA6FB97-A84F-462C-AFE2-EB94103360E6}" type="parTrans" cxnId="{F0A3AB32-3440-487E-B307-410CD7CAF3E6}">
      <dgm:prSet/>
      <dgm:spPr/>
      <dgm:t>
        <a:bodyPr/>
        <a:lstStyle/>
        <a:p>
          <a:endParaRPr lang="en-US"/>
        </a:p>
      </dgm:t>
    </dgm:pt>
    <dgm:pt modelId="{D2DB0060-F3CB-4939-AEB8-DFDE32A97C4A}" type="sibTrans" cxnId="{F0A3AB32-3440-487E-B307-410CD7CAF3E6}">
      <dgm:prSet/>
      <dgm:spPr/>
      <dgm:t>
        <a:bodyPr/>
        <a:lstStyle/>
        <a:p>
          <a:endParaRPr lang="en-US"/>
        </a:p>
      </dgm:t>
    </dgm:pt>
    <dgm:pt modelId="{0875657B-0E5B-468B-AA6A-16E3B2555807}">
      <dgm:prSet phldrT="[Text]"/>
      <dgm:spPr/>
      <dgm:t>
        <a:bodyPr/>
        <a:lstStyle/>
        <a:p>
          <a:r>
            <a:rPr lang="en-US" dirty="0" smtClean="0"/>
            <a:t>Content</a:t>
          </a:r>
          <a:endParaRPr lang="en-US" dirty="0"/>
        </a:p>
      </dgm:t>
    </dgm:pt>
    <dgm:pt modelId="{1EE59FFE-D252-4186-8C9A-F0254C36A9C3}" type="parTrans" cxnId="{765D0F12-4CFD-4D35-8E76-F3AFD31AC88C}">
      <dgm:prSet/>
      <dgm:spPr/>
      <dgm:t>
        <a:bodyPr/>
        <a:lstStyle/>
        <a:p>
          <a:endParaRPr lang="en-US"/>
        </a:p>
      </dgm:t>
    </dgm:pt>
    <dgm:pt modelId="{413484A0-9341-4FEF-8E8E-D218CFBE95BC}" type="sibTrans" cxnId="{765D0F12-4CFD-4D35-8E76-F3AFD31AC88C}">
      <dgm:prSet/>
      <dgm:spPr/>
      <dgm:t>
        <a:bodyPr/>
        <a:lstStyle/>
        <a:p>
          <a:endParaRPr lang="en-US"/>
        </a:p>
      </dgm:t>
    </dgm:pt>
    <dgm:pt modelId="{1706D3BF-EABD-4994-B55C-65E14496CD5F}">
      <dgm:prSet phldrT="[Text]"/>
      <dgm:spPr/>
      <dgm:t>
        <a:bodyPr/>
        <a:lstStyle/>
        <a:p>
          <a:r>
            <a:rPr lang="en-US" dirty="0" smtClean="0"/>
            <a:t>Reuse</a:t>
          </a:r>
          <a:endParaRPr lang="en-US" dirty="0"/>
        </a:p>
      </dgm:t>
    </dgm:pt>
    <dgm:pt modelId="{F5ABEE8B-E018-4897-B636-9AAA6EE3AD4E}" type="parTrans" cxnId="{EE345B17-EBF8-4373-B561-417642EE538C}">
      <dgm:prSet/>
      <dgm:spPr/>
      <dgm:t>
        <a:bodyPr/>
        <a:lstStyle/>
        <a:p>
          <a:endParaRPr lang="en-US"/>
        </a:p>
      </dgm:t>
    </dgm:pt>
    <dgm:pt modelId="{22E21531-1DF1-4D1D-A593-D7680597F7A6}" type="sibTrans" cxnId="{EE345B17-EBF8-4373-B561-417642EE538C}">
      <dgm:prSet/>
      <dgm:spPr/>
      <dgm:t>
        <a:bodyPr/>
        <a:lstStyle/>
        <a:p>
          <a:endParaRPr lang="en-US"/>
        </a:p>
      </dgm:t>
    </dgm:pt>
    <dgm:pt modelId="{E2CEFB59-4BCE-446F-939B-0F757C2F20B0}" type="pres">
      <dgm:prSet presAssocID="{E4EAE16A-ADEB-474D-939B-7003B925655D}" presName="composite" presStyleCnt="0">
        <dgm:presLayoutVars>
          <dgm:chMax val="3"/>
          <dgm:animLvl val="lvl"/>
          <dgm:resizeHandles val="exact"/>
        </dgm:presLayoutVars>
      </dgm:prSet>
      <dgm:spPr/>
    </dgm:pt>
    <dgm:pt modelId="{B1302FF5-1C54-480D-A859-9D05CF9A4D4C}" type="pres">
      <dgm:prSet presAssocID="{EEFFF10D-E15E-460D-A2DB-A265A6624F85}" presName="gear1" presStyleLbl="node1" presStyleIdx="0" presStyleCnt="3" custLinFactNeighborX="-2889" custLinFactNeighborY="-956">
        <dgm:presLayoutVars>
          <dgm:chMax val="1"/>
          <dgm:bulletEnabled val="1"/>
        </dgm:presLayoutVars>
      </dgm:prSet>
      <dgm:spPr/>
      <dgm:t>
        <a:bodyPr/>
        <a:lstStyle/>
        <a:p>
          <a:endParaRPr lang="en-US"/>
        </a:p>
      </dgm:t>
    </dgm:pt>
    <dgm:pt modelId="{BBC2A074-DC3C-4416-A81C-39A716B0F6EB}" type="pres">
      <dgm:prSet presAssocID="{EEFFF10D-E15E-460D-A2DB-A265A6624F85}" presName="gear1srcNode" presStyleLbl="node1" presStyleIdx="0" presStyleCnt="3"/>
      <dgm:spPr/>
      <dgm:t>
        <a:bodyPr/>
        <a:lstStyle/>
        <a:p>
          <a:endParaRPr lang="en-US"/>
        </a:p>
      </dgm:t>
    </dgm:pt>
    <dgm:pt modelId="{8FBCAFF0-A76C-4E99-9ADB-643132CC8624}" type="pres">
      <dgm:prSet presAssocID="{EEFFF10D-E15E-460D-A2DB-A265A6624F85}" presName="gear1dstNode" presStyleLbl="node1" presStyleIdx="0" presStyleCnt="3"/>
      <dgm:spPr/>
      <dgm:t>
        <a:bodyPr/>
        <a:lstStyle/>
        <a:p>
          <a:endParaRPr lang="en-US"/>
        </a:p>
      </dgm:t>
    </dgm:pt>
    <dgm:pt modelId="{667AD7FE-C513-4A65-AA60-C247B988F816}" type="pres">
      <dgm:prSet presAssocID="{0875657B-0E5B-468B-AA6A-16E3B2555807}" presName="gear2" presStyleLbl="node1" presStyleIdx="1" presStyleCnt="3">
        <dgm:presLayoutVars>
          <dgm:chMax val="1"/>
          <dgm:bulletEnabled val="1"/>
        </dgm:presLayoutVars>
      </dgm:prSet>
      <dgm:spPr/>
      <dgm:t>
        <a:bodyPr/>
        <a:lstStyle/>
        <a:p>
          <a:endParaRPr lang="en-US"/>
        </a:p>
      </dgm:t>
    </dgm:pt>
    <dgm:pt modelId="{38F986CA-7A49-4F1C-89D6-CBAF7456BA59}" type="pres">
      <dgm:prSet presAssocID="{0875657B-0E5B-468B-AA6A-16E3B2555807}" presName="gear2srcNode" presStyleLbl="node1" presStyleIdx="1" presStyleCnt="3"/>
      <dgm:spPr/>
      <dgm:t>
        <a:bodyPr/>
        <a:lstStyle/>
        <a:p>
          <a:endParaRPr lang="en-US"/>
        </a:p>
      </dgm:t>
    </dgm:pt>
    <dgm:pt modelId="{97E08D8E-6C86-4B90-B822-291F93449FC6}" type="pres">
      <dgm:prSet presAssocID="{0875657B-0E5B-468B-AA6A-16E3B2555807}" presName="gear2dstNode" presStyleLbl="node1" presStyleIdx="1" presStyleCnt="3"/>
      <dgm:spPr/>
      <dgm:t>
        <a:bodyPr/>
        <a:lstStyle/>
        <a:p>
          <a:endParaRPr lang="en-US"/>
        </a:p>
      </dgm:t>
    </dgm:pt>
    <dgm:pt modelId="{ADCCE029-33DD-470D-83BC-EE8A0F50B547}" type="pres">
      <dgm:prSet presAssocID="{1706D3BF-EABD-4994-B55C-65E14496CD5F}" presName="gear3" presStyleLbl="node1" presStyleIdx="2" presStyleCnt="3"/>
      <dgm:spPr/>
      <dgm:t>
        <a:bodyPr/>
        <a:lstStyle/>
        <a:p>
          <a:endParaRPr lang="en-US"/>
        </a:p>
      </dgm:t>
    </dgm:pt>
    <dgm:pt modelId="{292AF718-9350-4355-91A8-40B4A1A1D680}" type="pres">
      <dgm:prSet presAssocID="{1706D3BF-EABD-4994-B55C-65E14496CD5F}" presName="gear3tx" presStyleLbl="node1" presStyleIdx="2" presStyleCnt="3">
        <dgm:presLayoutVars>
          <dgm:chMax val="1"/>
          <dgm:bulletEnabled val="1"/>
        </dgm:presLayoutVars>
      </dgm:prSet>
      <dgm:spPr/>
      <dgm:t>
        <a:bodyPr/>
        <a:lstStyle/>
        <a:p>
          <a:endParaRPr lang="en-US"/>
        </a:p>
      </dgm:t>
    </dgm:pt>
    <dgm:pt modelId="{C613DEDE-8D11-429C-9831-6A6C2FB18854}" type="pres">
      <dgm:prSet presAssocID="{1706D3BF-EABD-4994-B55C-65E14496CD5F}" presName="gear3srcNode" presStyleLbl="node1" presStyleIdx="2" presStyleCnt="3"/>
      <dgm:spPr/>
      <dgm:t>
        <a:bodyPr/>
        <a:lstStyle/>
        <a:p>
          <a:endParaRPr lang="en-US"/>
        </a:p>
      </dgm:t>
    </dgm:pt>
    <dgm:pt modelId="{E6DF28DB-323C-4FC0-B03B-CCA6644E5869}" type="pres">
      <dgm:prSet presAssocID="{1706D3BF-EABD-4994-B55C-65E14496CD5F}" presName="gear3dstNode" presStyleLbl="node1" presStyleIdx="2" presStyleCnt="3"/>
      <dgm:spPr/>
      <dgm:t>
        <a:bodyPr/>
        <a:lstStyle/>
        <a:p>
          <a:endParaRPr lang="en-US"/>
        </a:p>
      </dgm:t>
    </dgm:pt>
    <dgm:pt modelId="{A736D1F3-27ED-46B9-B059-93B121ED27E7}" type="pres">
      <dgm:prSet presAssocID="{D2DB0060-F3CB-4939-AEB8-DFDE32A97C4A}" presName="connector1" presStyleLbl="sibTrans2D1" presStyleIdx="0" presStyleCnt="3"/>
      <dgm:spPr/>
      <dgm:t>
        <a:bodyPr/>
        <a:lstStyle/>
        <a:p>
          <a:endParaRPr lang="en-US"/>
        </a:p>
      </dgm:t>
    </dgm:pt>
    <dgm:pt modelId="{C6D1D0ED-831D-4B52-A88B-D5F82D0F5A26}" type="pres">
      <dgm:prSet presAssocID="{413484A0-9341-4FEF-8E8E-D218CFBE95BC}" presName="connector2" presStyleLbl="sibTrans2D1" presStyleIdx="1" presStyleCnt="3"/>
      <dgm:spPr/>
      <dgm:t>
        <a:bodyPr/>
        <a:lstStyle/>
        <a:p>
          <a:endParaRPr lang="en-US"/>
        </a:p>
      </dgm:t>
    </dgm:pt>
    <dgm:pt modelId="{8EAF4987-E2EF-47D3-A25C-16AFC365CEDD}" type="pres">
      <dgm:prSet presAssocID="{22E21531-1DF1-4D1D-A593-D7680597F7A6}" presName="connector3" presStyleLbl="sibTrans2D1" presStyleIdx="2" presStyleCnt="3"/>
      <dgm:spPr/>
      <dgm:t>
        <a:bodyPr/>
        <a:lstStyle/>
        <a:p>
          <a:endParaRPr lang="en-US"/>
        </a:p>
      </dgm:t>
    </dgm:pt>
  </dgm:ptLst>
  <dgm:cxnLst>
    <dgm:cxn modelId="{F15D87AF-A6C9-43B4-8FD5-24ED7FD28431}" type="presOf" srcId="{EEFFF10D-E15E-460D-A2DB-A265A6624F85}" destId="{8FBCAFF0-A76C-4E99-9ADB-643132CC8624}" srcOrd="2" destOrd="0" presId="urn:microsoft.com/office/officeart/2005/8/layout/gear1"/>
    <dgm:cxn modelId="{F0A3AB32-3440-487E-B307-410CD7CAF3E6}" srcId="{E4EAE16A-ADEB-474D-939B-7003B925655D}" destId="{EEFFF10D-E15E-460D-A2DB-A265A6624F85}" srcOrd="0" destOrd="0" parTransId="{4EA6FB97-A84F-462C-AFE2-EB94103360E6}" sibTransId="{D2DB0060-F3CB-4939-AEB8-DFDE32A97C4A}"/>
    <dgm:cxn modelId="{2555B815-9AC6-489C-AF6C-51B79318D1DC}" type="presOf" srcId="{0875657B-0E5B-468B-AA6A-16E3B2555807}" destId="{97E08D8E-6C86-4B90-B822-291F93449FC6}" srcOrd="2" destOrd="0" presId="urn:microsoft.com/office/officeart/2005/8/layout/gear1"/>
    <dgm:cxn modelId="{30BE14D3-CA12-46A7-B1A4-C94FBEB85B1F}" type="presOf" srcId="{0875657B-0E5B-468B-AA6A-16E3B2555807}" destId="{38F986CA-7A49-4F1C-89D6-CBAF7456BA59}" srcOrd="1" destOrd="0" presId="urn:microsoft.com/office/officeart/2005/8/layout/gear1"/>
    <dgm:cxn modelId="{9CB8D8A0-7C29-4ADB-9631-76125F378ED7}" type="presOf" srcId="{E4EAE16A-ADEB-474D-939B-7003B925655D}" destId="{E2CEFB59-4BCE-446F-939B-0F757C2F20B0}" srcOrd="0" destOrd="0" presId="urn:microsoft.com/office/officeart/2005/8/layout/gear1"/>
    <dgm:cxn modelId="{8DD161C5-7F6A-4952-8777-EF8ED678B804}" type="presOf" srcId="{0875657B-0E5B-468B-AA6A-16E3B2555807}" destId="{667AD7FE-C513-4A65-AA60-C247B988F816}" srcOrd="0" destOrd="0" presId="urn:microsoft.com/office/officeart/2005/8/layout/gear1"/>
    <dgm:cxn modelId="{16D0F5BD-B27B-45D6-96FA-E7ED2714E72D}" type="presOf" srcId="{1706D3BF-EABD-4994-B55C-65E14496CD5F}" destId="{ADCCE029-33DD-470D-83BC-EE8A0F50B547}" srcOrd="0" destOrd="0" presId="urn:microsoft.com/office/officeart/2005/8/layout/gear1"/>
    <dgm:cxn modelId="{54E2B981-D058-4537-ADC4-0CC28C11CEDE}" type="presOf" srcId="{22E21531-1DF1-4D1D-A593-D7680597F7A6}" destId="{8EAF4987-E2EF-47D3-A25C-16AFC365CEDD}" srcOrd="0" destOrd="0" presId="urn:microsoft.com/office/officeart/2005/8/layout/gear1"/>
    <dgm:cxn modelId="{6C0356C8-710B-42C4-AF69-E2B519859410}" type="presOf" srcId="{1706D3BF-EABD-4994-B55C-65E14496CD5F}" destId="{292AF718-9350-4355-91A8-40B4A1A1D680}" srcOrd="1" destOrd="0" presId="urn:microsoft.com/office/officeart/2005/8/layout/gear1"/>
    <dgm:cxn modelId="{72E95ABC-0CCF-4D8E-A4B9-7301B131FFA8}" type="presOf" srcId="{EEFFF10D-E15E-460D-A2DB-A265A6624F85}" destId="{BBC2A074-DC3C-4416-A81C-39A716B0F6EB}" srcOrd="1" destOrd="0" presId="urn:microsoft.com/office/officeart/2005/8/layout/gear1"/>
    <dgm:cxn modelId="{EE345B17-EBF8-4373-B561-417642EE538C}" srcId="{E4EAE16A-ADEB-474D-939B-7003B925655D}" destId="{1706D3BF-EABD-4994-B55C-65E14496CD5F}" srcOrd="2" destOrd="0" parTransId="{F5ABEE8B-E018-4897-B636-9AAA6EE3AD4E}" sibTransId="{22E21531-1DF1-4D1D-A593-D7680597F7A6}"/>
    <dgm:cxn modelId="{18ADBD2D-05D6-4C41-9091-6F6840EFE8FA}" type="presOf" srcId="{1706D3BF-EABD-4994-B55C-65E14496CD5F}" destId="{C613DEDE-8D11-429C-9831-6A6C2FB18854}" srcOrd="2" destOrd="0" presId="urn:microsoft.com/office/officeart/2005/8/layout/gear1"/>
    <dgm:cxn modelId="{D4AB160F-BD20-4192-AC6A-9B9F44D3D244}" type="presOf" srcId="{1706D3BF-EABD-4994-B55C-65E14496CD5F}" destId="{E6DF28DB-323C-4FC0-B03B-CCA6644E5869}" srcOrd="3" destOrd="0" presId="urn:microsoft.com/office/officeart/2005/8/layout/gear1"/>
    <dgm:cxn modelId="{BEED411C-9D0B-46F4-9A66-0D91DC7022FA}" type="presOf" srcId="{EEFFF10D-E15E-460D-A2DB-A265A6624F85}" destId="{B1302FF5-1C54-480D-A859-9D05CF9A4D4C}" srcOrd="0" destOrd="0" presId="urn:microsoft.com/office/officeart/2005/8/layout/gear1"/>
    <dgm:cxn modelId="{297E35E6-33E7-4B35-AA82-6BC8574242E4}" type="presOf" srcId="{413484A0-9341-4FEF-8E8E-D218CFBE95BC}" destId="{C6D1D0ED-831D-4B52-A88B-D5F82D0F5A26}" srcOrd="0" destOrd="0" presId="urn:microsoft.com/office/officeart/2005/8/layout/gear1"/>
    <dgm:cxn modelId="{E615C5F4-F86E-4F8A-9B9C-80C277E4128C}" type="presOf" srcId="{D2DB0060-F3CB-4939-AEB8-DFDE32A97C4A}" destId="{A736D1F3-27ED-46B9-B059-93B121ED27E7}" srcOrd="0" destOrd="0" presId="urn:microsoft.com/office/officeart/2005/8/layout/gear1"/>
    <dgm:cxn modelId="{765D0F12-4CFD-4D35-8E76-F3AFD31AC88C}" srcId="{E4EAE16A-ADEB-474D-939B-7003B925655D}" destId="{0875657B-0E5B-468B-AA6A-16E3B2555807}" srcOrd="1" destOrd="0" parTransId="{1EE59FFE-D252-4186-8C9A-F0254C36A9C3}" sibTransId="{413484A0-9341-4FEF-8E8E-D218CFBE95BC}"/>
    <dgm:cxn modelId="{C36D37D6-602E-4E09-9159-FC120BE8E1DB}" type="presParOf" srcId="{E2CEFB59-4BCE-446F-939B-0F757C2F20B0}" destId="{B1302FF5-1C54-480D-A859-9D05CF9A4D4C}" srcOrd="0" destOrd="0" presId="urn:microsoft.com/office/officeart/2005/8/layout/gear1"/>
    <dgm:cxn modelId="{C6E1A9B0-89A1-4B13-A862-1BE169DD5858}" type="presParOf" srcId="{E2CEFB59-4BCE-446F-939B-0F757C2F20B0}" destId="{BBC2A074-DC3C-4416-A81C-39A716B0F6EB}" srcOrd="1" destOrd="0" presId="urn:microsoft.com/office/officeart/2005/8/layout/gear1"/>
    <dgm:cxn modelId="{8EF6C0F5-63E2-424F-97D0-E954AC8F3C5F}" type="presParOf" srcId="{E2CEFB59-4BCE-446F-939B-0F757C2F20B0}" destId="{8FBCAFF0-A76C-4E99-9ADB-643132CC8624}" srcOrd="2" destOrd="0" presId="urn:microsoft.com/office/officeart/2005/8/layout/gear1"/>
    <dgm:cxn modelId="{5201CC92-E022-46A3-A6D6-D7BC1343DACF}" type="presParOf" srcId="{E2CEFB59-4BCE-446F-939B-0F757C2F20B0}" destId="{667AD7FE-C513-4A65-AA60-C247B988F816}" srcOrd="3" destOrd="0" presId="urn:microsoft.com/office/officeart/2005/8/layout/gear1"/>
    <dgm:cxn modelId="{7A561E9F-F515-42A4-85E4-310F1B620756}" type="presParOf" srcId="{E2CEFB59-4BCE-446F-939B-0F757C2F20B0}" destId="{38F986CA-7A49-4F1C-89D6-CBAF7456BA59}" srcOrd="4" destOrd="0" presId="urn:microsoft.com/office/officeart/2005/8/layout/gear1"/>
    <dgm:cxn modelId="{37AB0429-1DFA-4B26-8C0F-E2AD8B838E6A}" type="presParOf" srcId="{E2CEFB59-4BCE-446F-939B-0F757C2F20B0}" destId="{97E08D8E-6C86-4B90-B822-291F93449FC6}" srcOrd="5" destOrd="0" presId="urn:microsoft.com/office/officeart/2005/8/layout/gear1"/>
    <dgm:cxn modelId="{BAF9EDBA-7308-4700-AF44-234741C43C16}" type="presParOf" srcId="{E2CEFB59-4BCE-446F-939B-0F757C2F20B0}" destId="{ADCCE029-33DD-470D-83BC-EE8A0F50B547}" srcOrd="6" destOrd="0" presId="urn:microsoft.com/office/officeart/2005/8/layout/gear1"/>
    <dgm:cxn modelId="{99F113D3-4FE2-410E-98CC-21B9A5603BF1}" type="presParOf" srcId="{E2CEFB59-4BCE-446F-939B-0F757C2F20B0}" destId="{292AF718-9350-4355-91A8-40B4A1A1D680}" srcOrd="7" destOrd="0" presId="urn:microsoft.com/office/officeart/2005/8/layout/gear1"/>
    <dgm:cxn modelId="{015CEEF8-7547-4C1C-A824-D6DE7D33EECE}" type="presParOf" srcId="{E2CEFB59-4BCE-446F-939B-0F757C2F20B0}" destId="{C613DEDE-8D11-429C-9831-6A6C2FB18854}" srcOrd="8" destOrd="0" presId="urn:microsoft.com/office/officeart/2005/8/layout/gear1"/>
    <dgm:cxn modelId="{22E0859D-BDBC-48DD-87AE-1704B87D89C6}" type="presParOf" srcId="{E2CEFB59-4BCE-446F-939B-0F757C2F20B0}" destId="{E6DF28DB-323C-4FC0-B03B-CCA6644E5869}" srcOrd="9" destOrd="0" presId="urn:microsoft.com/office/officeart/2005/8/layout/gear1"/>
    <dgm:cxn modelId="{13FFC91A-3DF7-4DEC-911F-C4960D2390E6}" type="presParOf" srcId="{E2CEFB59-4BCE-446F-939B-0F757C2F20B0}" destId="{A736D1F3-27ED-46B9-B059-93B121ED27E7}" srcOrd="10" destOrd="0" presId="urn:microsoft.com/office/officeart/2005/8/layout/gear1"/>
    <dgm:cxn modelId="{12FA1EBA-1FD1-4CFA-8451-DD0D7584D342}" type="presParOf" srcId="{E2CEFB59-4BCE-446F-939B-0F757C2F20B0}" destId="{C6D1D0ED-831D-4B52-A88B-D5F82D0F5A26}" srcOrd="11" destOrd="0" presId="urn:microsoft.com/office/officeart/2005/8/layout/gear1"/>
    <dgm:cxn modelId="{7CDE1E52-475D-4B23-AE7F-DD8DAD1D6030}" type="presParOf" srcId="{E2CEFB59-4BCE-446F-939B-0F757C2F20B0}" destId="{8EAF4987-E2EF-47D3-A25C-16AFC365CEDD}" srcOrd="12" destOrd="0" presId="urn:microsoft.com/office/officeart/2005/8/layout/gear1"/>
  </dgm:cxnLst>
  <dgm:bg/>
  <dgm:whole/>
</dgm:dataModel>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382" cy="479459"/>
          </a:xfrm>
          <a:prstGeom prst="rect">
            <a:avLst/>
          </a:prstGeom>
          <a:noFill/>
          <a:ln w="9525">
            <a:noFill/>
            <a:miter lim="800000"/>
            <a:headEnd/>
            <a:tailEnd/>
          </a:ln>
          <a:effectLst/>
        </p:spPr>
        <p:txBody>
          <a:bodyPr vert="horz" wrap="square" lIns="102237" tIns="51119" rIns="102237" bIns="51119" numCol="1" anchor="t" anchorCtr="0" compatLnSpc="1">
            <a:prstTxWarp prst="textNoShape">
              <a:avLst/>
            </a:prstTxWarp>
          </a:bodyPr>
          <a:lstStyle>
            <a:lvl1pPr defTabSz="1022895">
              <a:defRPr sz="1300"/>
            </a:lvl1pPr>
          </a:lstStyle>
          <a:p>
            <a:endParaRPr lang="en-US"/>
          </a:p>
        </p:txBody>
      </p:sp>
      <p:sp>
        <p:nvSpPr>
          <p:cNvPr id="3075" name="Rectangle 3"/>
          <p:cNvSpPr>
            <a:spLocks noGrp="1" noChangeArrowheads="1"/>
          </p:cNvSpPr>
          <p:nvPr>
            <p:ph type="dt" idx="1"/>
          </p:nvPr>
        </p:nvSpPr>
        <p:spPr bwMode="auto">
          <a:xfrm>
            <a:off x="4143187" y="0"/>
            <a:ext cx="3170382" cy="479459"/>
          </a:xfrm>
          <a:prstGeom prst="rect">
            <a:avLst/>
          </a:prstGeom>
          <a:noFill/>
          <a:ln w="9525">
            <a:noFill/>
            <a:miter lim="800000"/>
            <a:headEnd/>
            <a:tailEnd/>
          </a:ln>
          <a:effectLst/>
        </p:spPr>
        <p:txBody>
          <a:bodyPr vert="horz" wrap="square" lIns="102237" tIns="51119" rIns="102237" bIns="51119" numCol="1" anchor="t" anchorCtr="0" compatLnSpc="1">
            <a:prstTxWarp prst="textNoShape">
              <a:avLst/>
            </a:prstTxWarp>
          </a:bodyPr>
          <a:lstStyle>
            <a:lvl1pPr algn="r" defTabSz="1022895">
              <a:defRPr sz="1300"/>
            </a:lvl1pPr>
          </a:lstStyle>
          <a:p>
            <a:endParaRPr lang="en-US"/>
          </a:p>
        </p:txBody>
      </p:sp>
      <p:sp>
        <p:nvSpPr>
          <p:cNvPr id="3076" name="Rectangle 4"/>
          <p:cNvSpPr>
            <a:spLocks noGrp="1" noRot="1" noChangeAspect="1" noChangeArrowheads="1" noTextEdit="1"/>
          </p:cNvSpPr>
          <p:nvPr>
            <p:ph type="sldImg" idx="2"/>
          </p:nvPr>
        </p:nvSpPr>
        <p:spPr bwMode="auto">
          <a:xfrm>
            <a:off x="2457450" y="720725"/>
            <a:ext cx="2401888" cy="36004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731846" y="4560570"/>
            <a:ext cx="5851508" cy="4319939"/>
          </a:xfrm>
          <a:prstGeom prst="rect">
            <a:avLst/>
          </a:prstGeom>
          <a:noFill/>
          <a:ln w="9525">
            <a:noFill/>
            <a:miter lim="800000"/>
            <a:headEnd/>
            <a:tailEnd/>
          </a:ln>
          <a:effectLst/>
        </p:spPr>
        <p:txBody>
          <a:bodyPr vert="horz" wrap="square" lIns="102237" tIns="51119" rIns="102237" bIns="5111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9120239"/>
            <a:ext cx="3170382" cy="479459"/>
          </a:xfrm>
          <a:prstGeom prst="rect">
            <a:avLst/>
          </a:prstGeom>
          <a:noFill/>
          <a:ln w="9525">
            <a:noFill/>
            <a:miter lim="800000"/>
            <a:headEnd/>
            <a:tailEnd/>
          </a:ln>
          <a:effectLst/>
        </p:spPr>
        <p:txBody>
          <a:bodyPr vert="horz" wrap="square" lIns="102237" tIns="51119" rIns="102237" bIns="51119" numCol="1" anchor="b" anchorCtr="0" compatLnSpc="1">
            <a:prstTxWarp prst="textNoShape">
              <a:avLst/>
            </a:prstTxWarp>
          </a:bodyPr>
          <a:lstStyle>
            <a:lvl1pPr defTabSz="1022895">
              <a:defRPr sz="1300"/>
            </a:lvl1pPr>
          </a:lstStyle>
          <a:p>
            <a:endParaRPr lang="en-US"/>
          </a:p>
        </p:txBody>
      </p:sp>
      <p:sp>
        <p:nvSpPr>
          <p:cNvPr id="3079" name="Rectangle 7"/>
          <p:cNvSpPr>
            <a:spLocks noGrp="1" noChangeArrowheads="1"/>
          </p:cNvSpPr>
          <p:nvPr>
            <p:ph type="sldNum" sz="quarter" idx="5"/>
          </p:nvPr>
        </p:nvSpPr>
        <p:spPr bwMode="auto">
          <a:xfrm>
            <a:off x="4143187" y="9120239"/>
            <a:ext cx="3170382" cy="479459"/>
          </a:xfrm>
          <a:prstGeom prst="rect">
            <a:avLst/>
          </a:prstGeom>
          <a:noFill/>
          <a:ln w="9525">
            <a:noFill/>
            <a:miter lim="800000"/>
            <a:headEnd/>
            <a:tailEnd/>
          </a:ln>
          <a:effectLst/>
        </p:spPr>
        <p:txBody>
          <a:bodyPr vert="horz" wrap="square" lIns="102237" tIns="51119" rIns="102237" bIns="51119" numCol="1" anchor="b" anchorCtr="0" compatLnSpc="1">
            <a:prstTxWarp prst="textNoShape">
              <a:avLst/>
            </a:prstTxWarp>
          </a:bodyPr>
          <a:lstStyle>
            <a:lvl1pPr algn="r" defTabSz="1022895">
              <a:defRPr sz="1300"/>
            </a:lvl1pPr>
          </a:lstStyle>
          <a:p>
            <a:fld id="{DA53A22B-0507-4173-82B7-0AA6BB10EBF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57450" y="720725"/>
            <a:ext cx="2401888"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53A22B-0507-4173-82B7-0AA6BB10EBF2}"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95169" y="13634263"/>
            <a:ext cx="24870466" cy="9408622"/>
          </a:xfrm>
        </p:spPr>
        <p:txBody>
          <a:bodyPr/>
          <a:lstStyle/>
          <a:p>
            <a:r>
              <a:rPr lang="en-US" smtClean="0"/>
              <a:t>Click to edit Master title style</a:t>
            </a:r>
            <a:endParaRPr lang="en-US"/>
          </a:p>
        </p:txBody>
      </p:sp>
      <p:sp>
        <p:nvSpPr>
          <p:cNvPr id="3" name="Subtitle 2"/>
          <p:cNvSpPr>
            <a:spLocks noGrp="1"/>
          </p:cNvSpPr>
          <p:nvPr>
            <p:ph type="subTitle" idx="1"/>
          </p:nvPr>
        </p:nvSpPr>
        <p:spPr>
          <a:xfrm>
            <a:off x="4388717" y="24871681"/>
            <a:ext cx="20483369" cy="1121664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F75823-6E85-4C0D-84F0-3D0686BE181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0A1A6B-52EF-49A2-AD4E-31073E35995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215092" y="1758144"/>
            <a:ext cx="6583882" cy="374502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61831" y="1758144"/>
            <a:ext cx="19597856" cy="374502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C4F43B9-2352-4B85-BA47-E56E9B9D623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FDEB85-6C4E-471F-8C2D-C07DE8BCDA3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11726" y="28203699"/>
            <a:ext cx="24872084" cy="871728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311726" y="18602500"/>
            <a:ext cx="24872084" cy="960120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15F422-0C2F-48E9-AECF-7BE2F0CD873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61830" y="10244053"/>
            <a:ext cx="13090059" cy="289643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707296" y="10244053"/>
            <a:ext cx="13091678" cy="289643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29E3766-A20D-4E1C-B5E8-8B423438752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63446" y="1758141"/>
            <a:ext cx="26333911"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63447" y="9824258"/>
            <a:ext cx="12928174" cy="409540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63447" y="13919664"/>
            <a:ext cx="12928174" cy="252873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4864328" y="9824258"/>
            <a:ext cx="12933031" cy="409540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4864328" y="13919664"/>
            <a:ext cx="12933031" cy="252873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19EBB19-6CEC-424B-A1C4-920D1830C23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DD420D7-3CAB-4ED0-82A7-1C424C08010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63C9D30-42EF-4262-9076-8EFED6392F7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449" y="1747062"/>
            <a:ext cx="9625710" cy="743712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1440447" y="1747061"/>
            <a:ext cx="16356908" cy="374599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463449" y="9184181"/>
            <a:ext cx="9625710" cy="300228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E871062-755A-4350-BA99-EB1AED9D09B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35612" y="30723844"/>
            <a:ext cx="17556479" cy="362712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735612" y="3922222"/>
            <a:ext cx="17556479" cy="263347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5735612" y="34350962"/>
            <a:ext cx="17556479" cy="51511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0D9CA9-C1F9-4AE5-8030-06D6062F4C4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61828" y="1758141"/>
            <a:ext cx="26337147" cy="7315200"/>
          </a:xfrm>
          <a:prstGeom prst="rect">
            <a:avLst/>
          </a:prstGeom>
          <a:noFill/>
          <a:ln w="9525">
            <a:noFill/>
            <a:miter lim="800000"/>
            <a:headEnd/>
            <a:tailEnd/>
          </a:ln>
          <a:effectLst/>
        </p:spPr>
        <p:txBody>
          <a:bodyPr vert="horz" wrap="square" lIns="512796" tIns="256399" rIns="512796" bIns="256399"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461828" y="10244053"/>
            <a:ext cx="26337147" cy="28964311"/>
          </a:xfrm>
          <a:prstGeom prst="rect">
            <a:avLst/>
          </a:prstGeom>
          <a:noFill/>
          <a:ln w="9525">
            <a:noFill/>
            <a:miter lim="800000"/>
            <a:headEnd/>
            <a:tailEnd/>
          </a:ln>
          <a:effectLst/>
        </p:spPr>
        <p:txBody>
          <a:bodyPr vert="horz" wrap="square" lIns="512796" tIns="256399" rIns="512796" bIns="25639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461826" y="39970364"/>
            <a:ext cx="6829948" cy="3048000"/>
          </a:xfrm>
          <a:prstGeom prst="rect">
            <a:avLst/>
          </a:prstGeom>
          <a:noFill/>
          <a:ln w="9525">
            <a:noFill/>
            <a:miter lim="800000"/>
            <a:headEnd/>
            <a:tailEnd/>
          </a:ln>
          <a:effectLst/>
        </p:spPr>
        <p:txBody>
          <a:bodyPr vert="horz" wrap="square" lIns="512796" tIns="256399" rIns="512796" bIns="256399" numCol="1" anchor="t" anchorCtr="0" compatLnSpc="1">
            <a:prstTxWarp prst="textNoShape">
              <a:avLst/>
            </a:prstTxWarp>
          </a:bodyPr>
          <a:lstStyle>
            <a:lvl1pPr defTabSz="5129213">
              <a:defRPr sz="7900"/>
            </a:lvl1pPr>
          </a:lstStyle>
          <a:p>
            <a:endParaRPr lang="en-US"/>
          </a:p>
        </p:txBody>
      </p:sp>
      <p:sp>
        <p:nvSpPr>
          <p:cNvPr id="1029" name="Rectangle 5"/>
          <p:cNvSpPr>
            <a:spLocks noGrp="1" noChangeArrowheads="1"/>
          </p:cNvSpPr>
          <p:nvPr>
            <p:ph type="ftr" sz="quarter" idx="3"/>
          </p:nvPr>
        </p:nvSpPr>
        <p:spPr bwMode="auto">
          <a:xfrm>
            <a:off x="9996430" y="39970364"/>
            <a:ext cx="9267943" cy="3048000"/>
          </a:xfrm>
          <a:prstGeom prst="rect">
            <a:avLst/>
          </a:prstGeom>
          <a:noFill/>
          <a:ln w="9525">
            <a:noFill/>
            <a:miter lim="800000"/>
            <a:headEnd/>
            <a:tailEnd/>
          </a:ln>
          <a:effectLst/>
        </p:spPr>
        <p:txBody>
          <a:bodyPr vert="horz" wrap="square" lIns="512796" tIns="256399" rIns="512796" bIns="256399" numCol="1" anchor="t" anchorCtr="0" compatLnSpc="1">
            <a:prstTxWarp prst="textNoShape">
              <a:avLst/>
            </a:prstTxWarp>
          </a:bodyPr>
          <a:lstStyle>
            <a:lvl1pPr algn="ctr" defTabSz="5129213">
              <a:defRPr sz="7900"/>
            </a:lvl1pPr>
          </a:lstStyle>
          <a:p>
            <a:endParaRPr lang="en-US"/>
          </a:p>
        </p:txBody>
      </p:sp>
      <p:sp>
        <p:nvSpPr>
          <p:cNvPr id="1030" name="Rectangle 6"/>
          <p:cNvSpPr>
            <a:spLocks noGrp="1" noChangeArrowheads="1"/>
          </p:cNvSpPr>
          <p:nvPr>
            <p:ph type="sldNum" sz="quarter" idx="4"/>
          </p:nvPr>
        </p:nvSpPr>
        <p:spPr bwMode="auto">
          <a:xfrm>
            <a:off x="20969026" y="39970364"/>
            <a:ext cx="6829948" cy="3048000"/>
          </a:xfrm>
          <a:prstGeom prst="rect">
            <a:avLst/>
          </a:prstGeom>
          <a:noFill/>
          <a:ln w="9525">
            <a:noFill/>
            <a:miter lim="800000"/>
            <a:headEnd/>
            <a:tailEnd/>
          </a:ln>
          <a:effectLst/>
        </p:spPr>
        <p:txBody>
          <a:bodyPr vert="horz" wrap="square" lIns="512796" tIns="256399" rIns="512796" bIns="256399" numCol="1" anchor="t" anchorCtr="0" compatLnSpc="1">
            <a:prstTxWarp prst="textNoShape">
              <a:avLst/>
            </a:prstTxWarp>
          </a:bodyPr>
          <a:lstStyle>
            <a:lvl1pPr algn="r" defTabSz="5129213">
              <a:defRPr sz="7900"/>
            </a:lvl1pPr>
          </a:lstStyle>
          <a:p>
            <a:fld id="{9DCEEDE0-B21E-44F3-9EAE-DD4F244E912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129213" rtl="0" fontAlgn="base">
        <a:spcBef>
          <a:spcPct val="0"/>
        </a:spcBef>
        <a:spcAft>
          <a:spcPct val="0"/>
        </a:spcAft>
        <a:defRPr sz="24700">
          <a:solidFill>
            <a:schemeClr val="tx2"/>
          </a:solidFill>
          <a:latin typeface="+mj-lt"/>
          <a:ea typeface="+mj-ea"/>
          <a:cs typeface="+mj-cs"/>
        </a:defRPr>
      </a:lvl1pPr>
      <a:lvl2pPr algn="ctr" defTabSz="5129213" rtl="0" fontAlgn="base">
        <a:spcBef>
          <a:spcPct val="0"/>
        </a:spcBef>
        <a:spcAft>
          <a:spcPct val="0"/>
        </a:spcAft>
        <a:defRPr sz="24700">
          <a:solidFill>
            <a:schemeClr val="tx2"/>
          </a:solidFill>
          <a:latin typeface="Arial" charset="0"/>
        </a:defRPr>
      </a:lvl2pPr>
      <a:lvl3pPr algn="ctr" defTabSz="5129213" rtl="0" fontAlgn="base">
        <a:spcBef>
          <a:spcPct val="0"/>
        </a:spcBef>
        <a:spcAft>
          <a:spcPct val="0"/>
        </a:spcAft>
        <a:defRPr sz="24700">
          <a:solidFill>
            <a:schemeClr val="tx2"/>
          </a:solidFill>
          <a:latin typeface="Arial" charset="0"/>
        </a:defRPr>
      </a:lvl3pPr>
      <a:lvl4pPr algn="ctr" defTabSz="5129213" rtl="0" fontAlgn="base">
        <a:spcBef>
          <a:spcPct val="0"/>
        </a:spcBef>
        <a:spcAft>
          <a:spcPct val="0"/>
        </a:spcAft>
        <a:defRPr sz="24700">
          <a:solidFill>
            <a:schemeClr val="tx2"/>
          </a:solidFill>
          <a:latin typeface="Arial" charset="0"/>
        </a:defRPr>
      </a:lvl4pPr>
      <a:lvl5pPr algn="ctr" defTabSz="5129213" rtl="0" fontAlgn="base">
        <a:spcBef>
          <a:spcPct val="0"/>
        </a:spcBef>
        <a:spcAft>
          <a:spcPct val="0"/>
        </a:spcAft>
        <a:defRPr sz="24700">
          <a:solidFill>
            <a:schemeClr val="tx2"/>
          </a:solidFill>
          <a:latin typeface="Arial" charset="0"/>
        </a:defRPr>
      </a:lvl5pPr>
      <a:lvl6pPr marL="457200" algn="ctr" defTabSz="5129213" rtl="0" fontAlgn="base">
        <a:spcBef>
          <a:spcPct val="0"/>
        </a:spcBef>
        <a:spcAft>
          <a:spcPct val="0"/>
        </a:spcAft>
        <a:defRPr sz="24700">
          <a:solidFill>
            <a:schemeClr val="tx2"/>
          </a:solidFill>
          <a:latin typeface="Arial" charset="0"/>
        </a:defRPr>
      </a:lvl6pPr>
      <a:lvl7pPr marL="914400" algn="ctr" defTabSz="5129213" rtl="0" fontAlgn="base">
        <a:spcBef>
          <a:spcPct val="0"/>
        </a:spcBef>
        <a:spcAft>
          <a:spcPct val="0"/>
        </a:spcAft>
        <a:defRPr sz="24700">
          <a:solidFill>
            <a:schemeClr val="tx2"/>
          </a:solidFill>
          <a:latin typeface="Arial" charset="0"/>
        </a:defRPr>
      </a:lvl7pPr>
      <a:lvl8pPr marL="1371600" algn="ctr" defTabSz="5129213" rtl="0" fontAlgn="base">
        <a:spcBef>
          <a:spcPct val="0"/>
        </a:spcBef>
        <a:spcAft>
          <a:spcPct val="0"/>
        </a:spcAft>
        <a:defRPr sz="24700">
          <a:solidFill>
            <a:schemeClr val="tx2"/>
          </a:solidFill>
          <a:latin typeface="Arial" charset="0"/>
        </a:defRPr>
      </a:lvl8pPr>
      <a:lvl9pPr marL="1828800" algn="ctr" defTabSz="5129213" rtl="0" fontAlgn="base">
        <a:spcBef>
          <a:spcPct val="0"/>
        </a:spcBef>
        <a:spcAft>
          <a:spcPct val="0"/>
        </a:spcAft>
        <a:defRPr sz="24700">
          <a:solidFill>
            <a:schemeClr val="tx2"/>
          </a:solidFill>
          <a:latin typeface="Arial" charset="0"/>
        </a:defRPr>
      </a:lvl9pPr>
    </p:titleStyle>
    <p:bodyStyle>
      <a:lvl1pPr marL="1922463" indent="-1922463" algn="l" defTabSz="5129213" rtl="0" fontAlgn="base">
        <a:spcBef>
          <a:spcPct val="20000"/>
        </a:spcBef>
        <a:spcAft>
          <a:spcPct val="0"/>
        </a:spcAft>
        <a:buChar char="•"/>
        <a:defRPr sz="17900">
          <a:solidFill>
            <a:schemeClr val="tx1"/>
          </a:solidFill>
          <a:latin typeface="+mn-lt"/>
          <a:ea typeface="+mn-ea"/>
          <a:cs typeface="+mn-cs"/>
        </a:defRPr>
      </a:lvl1pPr>
      <a:lvl2pPr marL="4165600" indent="-1601788" algn="l" defTabSz="5129213" rtl="0" fontAlgn="base">
        <a:spcBef>
          <a:spcPct val="20000"/>
        </a:spcBef>
        <a:spcAft>
          <a:spcPct val="0"/>
        </a:spcAft>
        <a:buChar char="–"/>
        <a:defRPr sz="15700">
          <a:solidFill>
            <a:schemeClr val="tx1"/>
          </a:solidFill>
          <a:latin typeface="+mn-lt"/>
        </a:defRPr>
      </a:lvl2pPr>
      <a:lvl3pPr marL="6410325" indent="-1281113" algn="l" defTabSz="5129213" rtl="0" fontAlgn="base">
        <a:spcBef>
          <a:spcPct val="20000"/>
        </a:spcBef>
        <a:spcAft>
          <a:spcPct val="0"/>
        </a:spcAft>
        <a:buChar char="•"/>
        <a:defRPr sz="13500">
          <a:solidFill>
            <a:schemeClr val="tx1"/>
          </a:solidFill>
          <a:latin typeface="+mn-lt"/>
        </a:defRPr>
      </a:lvl3pPr>
      <a:lvl4pPr marL="8974138" indent="-1281113" algn="l" defTabSz="5129213" rtl="0" fontAlgn="base">
        <a:spcBef>
          <a:spcPct val="20000"/>
        </a:spcBef>
        <a:spcAft>
          <a:spcPct val="0"/>
        </a:spcAft>
        <a:buChar char="–"/>
        <a:defRPr sz="11200">
          <a:solidFill>
            <a:schemeClr val="tx1"/>
          </a:solidFill>
          <a:latin typeface="+mn-lt"/>
        </a:defRPr>
      </a:lvl4pPr>
      <a:lvl5pPr marL="11537950" indent="-1282700" algn="l" defTabSz="5129213" rtl="0" fontAlgn="base">
        <a:spcBef>
          <a:spcPct val="20000"/>
        </a:spcBef>
        <a:spcAft>
          <a:spcPct val="0"/>
        </a:spcAft>
        <a:buChar char="»"/>
        <a:defRPr sz="11200">
          <a:solidFill>
            <a:schemeClr val="tx1"/>
          </a:solidFill>
          <a:latin typeface="+mn-lt"/>
        </a:defRPr>
      </a:lvl5pPr>
      <a:lvl6pPr marL="11995150" indent="-1282700" algn="l" defTabSz="5129213" rtl="0" fontAlgn="base">
        <a:spcBef>
          <a:spcPct val="20000"/>
        </a:spcBef>
        <a:spcAft>
          <a:spcPct val="0"/>
        </a:spcAft>
        <a:buChar char="»"/>
        <a:defRPr sz="11200">
          <a:solidFill>
            <a:schemeClr val="tx1"/>
          </a:solidFill>
          <a:latin typeface="+mn-lt"/>
        </a:defRPr>
      </a:lvl6pPr>
      <a:lvl7pPr marL="12452350" indent="-1282700" algn="l" defTabSz="5129213" rtl="0" fontAlgn="base">
        <a:spcBef>
          <a:spcPct val="20000"/>
        </a:spcBef>
        <a:spcAft>
          <a:spcPct val="0"/>
        </a:spcAft>
        <a:buChar char="»"/>
        <a:defRPr sz="11200">
          <a:solidFill>
            <a:schemeClr val="tx1"/>
          </a:solidFill>
          <a:latin typeface="+mn-lt"/>
        </a:defRPr>
      </a:lvl7pPr>
      <a:lvl8pPr marL="12909550" indent="-1282700" algn="l" defTabSz="5129213" rtl="0" fontAlgn="base">
        <a:spcBef>
          <a:spcPct val="20000"/>
        </a:spcBef>
        <a:spcAft>
          <a:spcPct val="0"/>
        </a:spcAft>
        <a:buChar char="»"/>
        <a:defRPr sz="11200">
          <a:solidFill>
            <a:schemeClr val="tx1"/>
          </a:solidFill>
          <a:latin typeface="+mn-lt"/>
        </a:defRPr>
      </a:lvl8pPr>
      <a:lvl9pPr marL="13366750" indent="-1282700" algn="l" defTabSz="5129213" rtl="0" fontAlgn="base">
        <a:spcBef>
          <a:spcPct val="20000"/>
        </a:spcBef>
        <a:spcAft>
          <a:spcPct val="0"/>
        </a:spcAft>
        <a:buChar char="»"/>
        <a:defRPr sz="1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6.png"/><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diagramColors" Target="../diagrams/colors1.xml"/><Relationship Id="rId5" Type="http://schemas.openxmlformats.org/officeDocument/2006/relationships/image" Target="../media/image3.png"/><Relationship Id="rId15" Type="http://schemas.openxmlformats.org/officeDocument/2006/relationships/image" Target="../media/image9.jpeg"/><Relationship Id="rId10" Type="http://schemas.openxmlformats.org/officeDocument/2006/relationships/diagramQuickStyle" Target="../diagrams/quickStyle1.xml"/><Relationship Id="rId4" Type="http://schemas.openxmlformats.org/officeDocument/2006/relationships/image" Target="../media/image2.png"/><Relationship Id="rId9" Type="http://schemas.openxmlformats.org/officeDocument/2006/relationships/diagramLayout" Target="../diagrams/layout1.xml"/><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19735801" y="8839199"/>
            <a:ext cx="8839200" cy="5499303"/>
            <a:chOff x="18920923" y="10554062"/>
            <a:chExt cx="9218308" cy="5337561"/>
          </a:xfrm>
        </p:grpSpPr>
        <p:pic>
          <p:nvPicPr>
            <p:cNvPr id="16" name="Picture 15" descr="scenario.jpg"/>
            <p:cNvPicPr>
              <a:picLocks noChangeAspect="1"/>
            </p:cNvPicPr>
            <p:nvPr/>
          </p:nvPicPr>
          <p:blipFill>
            <a:blip r:embed="rId3"/>
            <a:stretch>
              <a:fillRect/>
            </a:stretch>
          </p:blipFill>
          <p:spPr>
            <a:xfrm>
              <a:off x="18920923" y="10554062"/>
              <a:ext cx="9218308" cy="5029201"/>
            </a:xfrm>
            <a:prstGeom prst="rect">
              <a:avLst/>
            </a:prstGeom>
            <a:ln>
              <a:noFill/>
            </a:ln>
            <a:effectLst>
              <a:softEdge rad="112500"/>
            </a:effectLst>
          </p:spPr>
        </p:pic>
        <p:sp>
          <p:nvSpPr>
            <p:cNvPr id="83" name="TextBox 82"/>
            <p:cNvSpPr txBox="1"/>
            <p:nvPr/>
          </p:nvSpPr>
          <p:spPr>
            <a:xfrm>
              <a:off x="20430817" y="15583262"/>
              <a:ext cx="5168430" cy="308361"/>
            </a:xfrm>
            <a:prstGeom prst="rect">
              <a:avLst/>
            </a:prstGeom>
            <a:noFill/>
          </p:spPr>
          <p:txBody>
            <a:bodyPr wrap="square" rtlCol="0">
              <a:spAutoFit/>
            </a:bodyPr>
            <a:lstStyle/>
            <a:p>
              <a:pPr algn="ctr"/>
              <a:r>
                <a:rPr lang="en-US" sz="1400" b="1" i="1" dirty="0" smtClean="0"/>
                <a:t>A bad case of content reuse</a:t>
              </a:r>
              <a:endParaRPr lang="en-US" sz="1400" b="1" i="1" dirty="0"/>
            </a:p>
          </p:txBody>
        </p:sp>
      </p:grpSp>
      <p:grpSp>
        <p:nvGrpSpPr>
          <p:cNvPr id="69" name="Group 68"/>
          <p:cNvGrpSpPr/>
          <p:nvPr/>
        </p:nvGrpSpPr>
        <p:grpSpPr>
          <a:xfrm>
            <a:off x="2362200" y="31165805"/>
            <a:ext cx="7543800" cy="3844905"/>
            <a:chOff x="6117431" y="37258823"/>
            <a:chExt cx="7755393" cy="4405621"/>
          </a:xfrm>
        </p:grpSpPr>
        <p:grpSp>
          <p:nvGrpSpPr>
            <p:cNvPr id="43" name="Group 42"/>
            <p:cNvGrpSpPr/>
            <p:nvPr/>
          </p:nvGrpSpPr>
          <p:grpSpPr>
            <a:xfrm>
              <a:off x="6117431" y="37258823"/>
              <a:ext cx="7755393" cy="4207047"/>
              <a:chOff x="4212431" y="35204400"/>
              <a:chExt cx="7755393" cy="4207047"/>
            </a:xfrm>
          </p:grpSpPr>
          <p:pic>
            <p:nvPicPr>
              <p:cNvPr id="26" name="Picture 25" descr="validator_screenshot.png"/>
              <p:cNvPicPr>
                <a:picLocks noChangeAspect="1"/>
              </p:cNvPicPr>
              <p:nvPr/>
            </p:nvPicPr>
            <p:blipFill>
              <a:blip r:embed="rId4"/>
              <a:srcRect l="4444" r="28148"/>
              <a:stretch>
                <a:fillRect/>
              </a:stretch>
            </p:blipFill>
            <p:spPr>
              <a:xfrm>
                <a:off x="6727031" y="35204400"/>
                <a:ext cx="5240793" cy="3886200"/>
              </a:xfrm>
              <a:prstGeom prst="rect">
                <a:avLst/>
              </a:prstGeom>
            </p:spPr>
          </p:pic>
          <p:pic>
            <p:nvPicPr>
              <p:cNvPr id="2107" name="Picture 59"/>
              <p:cNvPicPr>
                <a:picLocks noChangeAspect="1" noChangeArrowheads="1"/>
              </p:cNvPicPr>
              <p:nvPr/>
            </p:nvPicPr>
            <p:blipFill>
              <a:blip r:embed="rId5"/>
              <a:srcRect l="19375" t="14470" r="41875"/>
              <a:stretch>
                <a:fillRect/>
              </a:stretch>
            </p:blipFill>
            <p:spPr bwMode="auto">
              <a:xfrm>
                <a:off x="4212431" y="35737800"/>
                <a:ext cx="2169513" cy="2895600"/>
              </a:xfrm>
              <a:prstGeom prst="rect">
                <a:avLst/>
              </a:prstGeom>
              <a:noFill/>
              <a:ln w="9525">
                <a:noFill/>
                <a:miter lim="800000"/>
                <a:headEnd/>
                <a:tailEnd/>
              </a:ln>
              <a:effectLst/>
            </p:spPr>
          </p:pic>
          <p:sp>
            <p:nvSpPr>
              <p:cNvPr id="39" name="TextBox 38"/>
              <p:cNvSpPr txBox="1"/>
              <p:nvPr/>
            </p:nvSpPr>
            <p:spPr>
              <a:xfrm>
                <a:off x="8403431" y="38938199"/>
                <a:ext cx="1600200" cy="473248"/>
              </a:xfrm>
              <a:prstGeom prst="rect">
                <a:avLst/>
              </a:prstGeom>
              <a:noFill/>
            </p:spPr>
            <p:txBody>
              <a:bodyPr wrap="square" rtlCol="0">
                <a:spAutoFit/>
              </a:bodyPr>
              <a:lstStyle/>
              <a:p>
                <a:r>
                  <a:rPr lang="en-US" sz="2000" dirty="0" smtClean="0"/>
                  <a:t>Validator</a:t>
                </a:r>
                <a:endParaRPr lang="en-US" sz="2000" dirty="0"/>
              </a:p>
            </p:txBody>
          </p:sp>
          <p:sp>
            <p:nvSpPr>
              <p:cNvPr id="40" name="TextBox 39"/>
              <p:cNvSpPr txBox="1"/>
              <p:nvPr/>
            </p:nvSpPr>
            <p:spPr>
              <a:xfrm>
                <a:off x="4212431" y="38709608"/>
                <a:ext cx="2438400" cy="473249"/>
              </a:xfrm>
              <a:prstGeom prst="rect">
                <a:avLst/>
              </a:prstGeom>
              <a:noFill/>
            </p:spPr>
            <p:txBody>
              <a:bodyPr wrap="square" rtlCol="0">
                <a:spAutoFit/>
              </a:bodyPr>
              <a:lstStyle/>
              <a:p>
                <a:r>
                  <a:rPr lang="en-US" sz="2000" dirty="0" smtClean="0"/>
                  <a:t>Website to Validate</a:t>
                </a:r>
                <a:endParaRPr lang="en-US" sz="2000" dirty="0"/>
              </a:p>
            </p:txBody>
          </p:sp>
        </p:grpSp>
        <p:sp>
          <p:nvSpPr>
            <p:cNvPr id="63" name="TextBox 62"/>
            <p:cNvSpPr txBox="1"/>
            <p:nvPr/>
          </p:nvSpPr>
          <p:spPr>
            <a:xfrm>
              <a:off x="6269831" y="41300407"/>
              <a:ext cx="7086600" cy="364037"/>
            </a:xfrm>
            <a:prstGeom prst="rect">
              <a:avLst/>
            </a:prstGeom>
            <a:noFill/>
          </p:spPr>
          <p:txBody>
            <a:bodyPr wrap="square" rtlCol="0">
              <a:spAutoFit/>
            </a:bodyPr>
            <a:lstStyle/>
            <a:p>
              <a:pPr algn="ctr"/>
              <a:r>
                <a:rPr lang="en-US" sz="1400" b="1" i="1" dirty="0" smtClean="0"/>
                <a:t>License Violations Validator – Only requires the URI of the site to check</a:t>
              </a:r>
              <a:endParaRPr lang="en-US" sz="1400" b="1" i="1" dirty="0"/>
            </a:p>
          </p:txBody>
        </p:sp>
      </p:grpSp>
      <p:pic>
        <p:nvPicPr>
          <p:cNvPr id="4" name="Picture 3" descr="dig-logo.gif"/>
          <p:cNvPicPr>
            <a:picLocks noChangeAspect="1"/>
          </p:cNvPicPr>
          <p:nvPr/>
        </p:nvPicPr>
        <p:blipFill>
          <a:blip r:embed="rId6"/>
          <a:stretch>
            <a:fillRect/>
          </a:stretch>
        </p:blipFill>
        <p:spPr>
          <a:xfrm>
            <a:off x="26592460" y="266011"/>
            <a:ext cx="2134940" cy="1105590"/>
          </a:xfrm>
          <a:prstGeom prst="rect">
            <a:avLst/>
          </a:prstGeom>
        </p:spPr>
      </p:pic>
      <p:sp>
        <p:nvSpPr>
          <p:cNvPr id="5" name="Rounded Rectangle 4"/>
          <p:cNvSpPr/>
          <p:nvPr/>
        </p:nvSpPr>
        <p:spPr bwMode="auto">
          <a:xfrm>
            <a:off x="410379" y="2527068"/>
            <a:ext cx="28284630" cy="12103332"/>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129213"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smtClean="0">
              <a:ln>
                <a:noFill/>
              </a:ln>
              <a:solidFill>
                <a:schemeClr val="tx1"/>
              </a:solidFill>
              <a:effectLst/>
              <a:latin typeface="Arial" charset="0"/>
            </a:endParaRPr>
          </a:p>
        </p:txBody>
      </p:sp>
      <p:sp>
        <p:nvSpPr>
          <p:cNvPr id="7" name="Rounded Rectangle 6"/>
          <p:cNvSpPr/>
          <p:nvPr/>
        </p:nvSpPr>
        <p:spPr bwMode="auto">
          <a:xfrm>
            <a:off x="533400" y="35737800"/>
            <a:ext cx="28284630" cy="5105401"/>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129213" rtl="0" eaLnBrk="1" fontAlgn="base" latinLnBrk="0" hangingPunct="1">
              <a:lnSpc>
                <a:spcPct val="100000"/>
              </a:lnSpc>
              <a:spcBef>
                <a:spcPct val="0"/>
              </a:spcBef>
              <a:spcAft>
                <a:spcPct val="0"/>
              </a:spcAft>
              <a:buClrTx/>
              <a:buSzTx/>
              <a:buFontTx/>
              <a:buNone/>
              <a:tabLst/>
            </a:pPr>
            <a:endParaRPr lang="en-US"/>
          </a:p>
        </p:txBody>
      </p:sp>
      <p:pic>
        <p:nvPicPr>
          <p:cNvPr id="12" name="Picture 11" descr="by-nc-sa.png"/>
          <p:cNvPicPr>
            <a:picLocks noChangeAspect="1"/>
          </p:cNvPicPr>
          <p:nvPr/>
        </p:nvPicPr>
        <p:blipFill>
          <a:blip r:embed="rId7"/>
          <a:stretch>
            <a:fillRect/>
          </a:stretch>
        </p:blipFill>
        <p:spPr>
          <a:xfrm>
            <a:off x="2819400" y="42367200"/>
            <a:ext cx="2438400" cy="1009155"/>
          </a:xfrm>
          <a:prstGeom prst="rect">
            <a:avLst/>
          </a:prstGeom>
        </p:spPr>
      </p:pic>
      <p:sp>
        <p:nvSpPr>
          <p:cNvPr id="13" name="TextBox 12"/>
          <p:cNvSpPr txBox="1"/>
          <p:nvPr/>
        </p:nvSpPr>
        <p:spPr>
          <a:xfrm>
            <a:off x="5334000" y="41757600"/>
            <a:ext cx="22922983" cy="1683836"/>
          </a:xfrm>
          <a:prstGeom prst="rect">
            <a:avLst/>
          </a:prstGeom>
          <a:noFill/>
        </p:spPr>
        <p:txBody>
          <a:bodyPr wrap="square" rtlCol="0">
            <a:spAutoFit/>
          </a:bodyPr>
          <a:lstStyle/>
          <a:p>
            <a:r>
              <a:rPr lang="en-US" sz="2800" dirty="0" smtClean="0"/>
              <a:t>This work by </a:t>
            </a:r>
            <a:r>
              <a:rPr lang="en-US" sz="2800" b="1" dirty="0" smtClean="0"/>
              <a:t>Oshani Seneviratne</a:t>
            </a:r>
            <a:r>
              <a:rPr lang="en-US" sz="2800" dirty="0" smtClean="0"/>
              <a:t> is licensed under </a:t>
            </a:r>
            <a:r>
              <a:rPr lang="en-US" sz="2800" b="1" dirty="0" smtClean="0"/>
              <a:t>Creative Commons Attribution - Non Commercial - Share Alike 3.0 license</a:t>
            </a:r>
            <a:r>
              <a:rPr lang="en-US" sz="2800" dirty="0" smtClean="0"/>
              <a:t>.</a:t>
            </a:r>
            <a:r>
              <a:rPr lang="en-US" dirty="0" smtClean="0"/>
              <a:t> </a:t>
            </a:r>
            <a:endParaRPr lang="en-US" dirty="0"/>
          </a:p>
        </p:txBody>
      </p:sp>
      <p:sp>
        <p:nvSpPr>
          <p:cNvPr id="18" name="Rounded Rectangle 17"/>
          <p:cNvSpPr/>
          <p:nvPr/>
        </p:nvSpPr>
        <p:spPr bwMode="auto">
          <a:xfrm>
            <a:off x="14859000" y="15011400"/>
            <a:ext cx="14064610" cy="20269202"/>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129213"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smtClean="0">
              <a:ln>
                <a:noFill/>
              </a:ln>
              <a:solidFill>
                <a:schemeClr val="tx1"/>
              </a:solidFill>
              <a:effectLst/>
              <a:latin typeface="Arial" charset="0"/>
            </a:endParaRPr>
          </a:p>
        </p:txBody>
      </p:sp>
      <p:sp>
        <p:nvSpPr>
          <p:cNvPr id="33" name="TextBox 32"/>
          <p:cNvSpPr txBox="1"/>
          <p:nvPr/>
        </p:nvSpPr>
        <p:spPr>
          <a:xfrm>
            <a:off x="8763000" y="41376600"/>
            <a:ext cx="11655754" cy="667180"/>
          </a:xfrm>
          <a:prstGeom prst="rect">
            <a:avLst/>
          </a:prstGeom>
          <a:noFill/>
        </p:spPr>
        <p:txBody>
          <a:bodyPr wrap="square" rtlCol="0">
            <a:spAutoFit/>
          </a:bodyPr>
          <a:lstStyle/>
          <a:p>
            <a:r>
              <a:rPr lang="en-US" sz="3600" dirty="0" smtClean="0"/>
              <a:t>Please send your comments to oshani@csail.mit.edu</a:t>
            </a:r>
            <a:endParaRPr lang="en-US" sz="3600" dirty="0"/>
          </a:p>
        </p:txBody>
      </p:sp>
      <p:graphicFrame>
        <p:nvGraphicFramePr>
          <p:cNvPr id="45" name="Diagram 44"/>
          <p:cNvGraphicFramePr/>
          <p:nvPr/>
        </p:nvGraphicFramePr>
        <p:xfrm>
          <a:off x="11963400" y="35966398"/>
          <a:ext cx="5029200" cy="46260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6" name="TextBox 45"/>
          <p:cNvSpPr txBox="1"/>
          <p:nvPr/>
        </p:nvSpPr>
        <p:spPr>
          <a:xfrm>
            <a:off x="10822853" y="1607406"/>
            <a:ext cx="14375430" cy="857803"/>
          </a:xfrm>
          <a:prstGeom prst="rect">
            <a:avLst/>
          </a:prstGeom>
          <a:noFill/>
        </p:spPr>
        <p:txBody>
          <a:bodyPr wrap="square" rtlCol="0">
            <a:spAutoFit/>
          </a:bodyPr>
          <a:lstStyle/>
          <a:p>
            <a:pPr algn="r"/>
            <a:r>
              <a:rPr lang="en-US" sz="2400" dirty="0" smtClean="0"/>
              <a:t>Oshani Seneviratne</a:t>
            </a:r>
          </a:p>
          <a:p>
            <a:pPr algn="r"/>
            <a:r>
              <a:rPr lang="en-US" sz="2400" dirty="0" smtClean="0"/>
              <a:t>Decentralized Information Group, MIT</a:t>
            </a:r>
            <a:endParaRPr lang="en-US" sz="2400" dirty="0"/>
          </a:p>
        </p:txBody>
      </p:sp>
      <p:sp>
        <p:nvSpPr>
          <p:cNvPr id="64" name="TextBox 63"/>
          <p:cNvSpPr txBox="1"/>
          <p:nvPr/>
        </p:nvSpPr>
        <p:spPr>
          <a:xfrm>
            <a:off x="818470" y="3449629"/>
            <a:ext cx="13049930" cy="4304900"/>
          </a:xfrm>
          <a:prstGeom prst="rect">
            <a:avLst/>
          </a:prstGeom>
          <a:noFill/>
        </p:spPr>
        <p:txBody>
          <a:bodyPr wrap="square" rtlCol="0">
            <a:spAutoFit/>
          </a:bodyPr>
          <a:lstStyle/>
          <a:p>
            <a:pPr algn="just">
              <a:spcBef>
                <a:spcPts val="600"/>
              </a:spcBef>
            </a:pPr>
            <a:r>
              <a:rPr lang="en-US" sz="2400" dirty="0" smtClean="0"/>
              <a:t>Reusing content saves resources and fosters creativity. However, reusing a particular piece of content without honoring the license expressed with it may violate the original content creator’s rights. </a:t>
            </a:r>
          </a:p>
          <a:p>
            <a:pPr algn="just">
              <a:spcBef>
                <a:spcPts val="600"/>
              </a:spcBef>
            </a:pPr>
            <a:r>
              <a:rPr lang="en-US" sz="2400" dirty="0" smtClean="0"/>
              <a:t>There are several reasons this situation might happen. The person who is reusing the content may be: </a:t>
            </a:r>
          </a:p>
          <a:p>
            <a:pPr lvl="1" algn="just">
              <a:spcBef>
                <a:spcPts val="600"/>
              </a:spcBef>
              <a:buFont typeface="Arial" pitchFamily="34" charset="0"/>
              <a:buChar char="•"/>
            </a:pPr>
            <a:r>
              <a:rPr lang="en-US" sz="2400" dirty="0" smtClean="0"/>
              <a:t>  too lazy to check for the licenses hidden in the XHTML</a:t>
            </a:r>
          </a:p>
          <a:p>
            <a:pPr lvl="1" algn="just">
              <a:spcBef>
                <a:spcPts val="600"/>
              </a:spcBef>
              <a:buFont typeface="Arial" pitchFamily="34" charset="0"/>
              <a:buChar char="•"/>
            </a:pPr>
            <a:r>
              <a:rPr lang="en-US" sz="2400" dirty="0" smtClean="0"/>
              <a:t>  weary of the multi-step operations required to embed the license metadata</a:t>
            </a:r>
          </a:p>
          <a:p>
            <a:pPr lvl="1" algn="just">
              <a:spcBef>
                <a:spcPts val="600"/>
              </a:spcBef>
              <a:buFont typeface="Arial" pitchFamily="34" charset="0"/>
              <a:buChar char="•"/>
            </a:pPr>
            <a:r>
              <a:rPr lang="en-US" sz="2400" dirty="0" smtClean="0"/>
              <a:t>  ignorant as to what each of the licenses mean</a:t>
            </a:r>
          </a:p>
          <a:p>
            <a:pPr algn="just">
              <a:spcBef>
                <a:spcPts val="600"/>
              </a:spcBef>
            </a:pPr>
            <a:r>
              <a:rPr lang="en-US" sz="2400" dirty="0" smtClean="0"/>
              <a:t>At the same time, the original content creator would also be interested in knowing whether someone has violated his or her license terms.</a:t>
            </a:r>
          </a:p>
        </p:txBody>
      </p:sp>
      <p:sp>
        <p:nvSpPr>
          <p:cNvPr id="66" name="TextBox 65"/>
          <p:cNvSpPr txBox="1"/>
          <p:nvPr/>
        </p:nvSpPr>
        <p:spPr>
          <a:xfrm>
            <a:off x="798904" y="8324673"/>
            <a:ext cx="12993296" cy="1239049"/>
          </a:xfrm>
          <a:prstGeom prst="rect">
            <a:avLst/>
          </a:prstGeom>
          <a:noFill/>
        </p:spPr>
        <p:txBody>
          <a:bodyPr wrap="square" rtlCol="0">
            <a:spAutoFit/>
          </a:bodyPr>
          <a:lstStyle/>
          <a:p>
            <a:pPr algn="just">
              <a:spcBef>
                <a:spcPts val="600"/>
              </a:spcBef>
            </a:pPr>
            <a:r>
              <a:rPr lang="en-US" sz="2400" dirty="0" smtClean="0"/>
              <a:t>Flickr has over 100 million Creative Commons Licensed images. Given a sample of web pages which embed such images, how many of these are properly attributed as specified in their licenses?</a:t>
            </a:r>
          </a:p>
        </p:txBody>
      </p:sp>
      <p:grpSp>
        <p:nvGrpSpPr>
          <p:cNvPr id="73" name="Group 72"/>
          <p:cNvGrpSpPr/>
          <p:nvPr/>
        </p:nvGrpSpPr>
        <p:grpSpPr>
          <a:xfrm>
            <a:off x="7162804" y="9372600"/>
            <a:ext cx="6371813" cy="4990513"/>
            <a:chOff x="935830" y="12191990"/>
            <a:chExt cx="6172201" cy="6184956"/>
          </a:xfrm>
        </p:grpSpPr>
        <p:grpSp>
          <p:nvGrpSpPr>
            <p:cNvPr id="30" name="Group 29"/>
            <p:cNvGrpSpPr/>
            <p:nvPr/>
          </p:nvGrpSpPr>
          <p:grpSpPr>
            <a:xfrm>
              <a:off x="935830" y="12191990"/>
              <a:ext cx="5867400" cy="5714996"/>
              <a:chOff x="5050631" y="11811000"/>
              <a:chExt cx="7239000" cy="7315200"/>
            </a:xfrm>
          </p:grpSpPr>
          <p:pic>
            <p:nvPicPr>
              <p:cNvPr id="2104" name="Picture 56"/>
              <p:cNvPicPr>
                <a:picLocks noChangeAspect="1" noChangeArrowheads="1"/>
              </p:cNvPicPr>
              <p:nvPr/>
            </p:nvPicPr>
            <p:blipFill>
              <a:blip r:embed="rId12"/>
              <a:srcRect l="4382" t="11757" r="49993" b="3488"/>
              <a:stretch>
                <a:fillRect/>
              </a:stretch>
            </p:blipFill>
            <p:spPr bwMode="auto">
              <a:xfrm>
                <a:off x="5050631" y="11811000"/>
                <a:ext cx="5562600" cy="6248400"/>
              </a:xfrm>
              <a:prstGeom prst="rect">
                <a:avLst/>
              </a:prstGeom>
              <a:noFill/>
              <a:ln w="9525">
                <a:noFill/>
                <a:miter lim="800000"/>
                <a:headEnd/>
                <a:tailEnd/>
              </a:ln>
              <a:effectLst/>
            </p:spPr>
          </p:pic>
          <p:pic>
            <p:nvPicPr>
              <p:cNvPr id="2105" name="Picture 57"/>
              <p:cNvPicPr>
                <a:picLocks noChangeAspect="1" noChangeArrowheads="1"/>
              </p:cNvPicPr>
              <p:nvPr/>
            </p:nvPicPr>
            <p:blipFill>
              <a:blip r:embed="rId13"/>
              <a:srcRect l="3757" t="11757" r="49368" b="3488"/>
              <a:stretch>
                <a:fillRect/>
              </a:stretch>
            </p:blipFill>
            <p:spPr bwMode="auto">
              <a:xfrm>
                <a:off x="5812631" y="12344400"/>
                <a:ext cx="5715000" cy="6248400"/>
              </a:xfrm>
              <a:prstGeom prst="rect">
                <a:avLst/>
              </a:prstGeom>
              <a:noFill/>
              <a:ln w="9525">
                <a:noFill/>
                <a:miter lim="800000"/>
                <a:headEnd/>
                <a:tailEnd/>
              </a:ln>
              <a:effectLst/>
            </p:spPr>
          </p:pic>
          <p:pic>
            <p:nvPicPr>
              <p:cNvPr id="2106" name="Picture 58"/>
              <p:cNvPicPr>
                <a:picLocks noChangeAspect="1" noChangeArrowheads="1"/>
              </p:cNvPicPr>
              <p:nvPr/>
            </p:nvPicPr>
            <p:blipFill>
              <a:blip r:embed="rId14"/>
              <a:srcRect l="4382" t="11757" r="49993" b="3488"/>
              <a:stretch>
                <a:fillRect/>
              </a:stretch>
            </p:blipFill>
            <p:spPr bwMode="auto">
              <a:xfrm>
                <a:off x="6727031" y="12877800"/>
                <a:ext cx="5562600" cy="6248400"/>
              </a:xfrm>
              <a:prstGeom prst="rect">
                <a:avLst/>
              </a:prstGeom>
              <a:noFill/>
              <a:ln w="9525">
                <a:noFill/>
                <a:miter lim="800000"/>
                <a:headEnd/>
                <a:tailEnd/>
              </a:ln>
              <a:effectLst/>
            </p:spPr>
          </p:pic>
        </p:grpSp>
        <p:sp>
          <p:nvSpPr>
            <p:cNvPr id="67" name="TextBox 66"/>
            <p:cNvSpPr txBox="1"/>
            <p:nvPr/>
          </p:nvSpPr>
          <p:spPr>
            <a:xfrm>
              <a:off x="2002631" y="17983200"/>
              <a:ext cx="5105400" cy="393746"/>
            </a:xfrm>
            <a:prstGeom prst="rect">
              <a:avLst/>
            </a:prstGeom>
            <a:noFill/>
          </p:spPr>
          <p:txBody>
            <a:bodyPr wrap="square" rtlCol="0">
              <a:spAutoFit/>
            </a:bodyPr>
            <a:lstStyle/>
            <a:p>
              <a:r>
                <a:rPr lang="en-US" sz="1400" b="1" i="1" dirty="0" smtClean="0"/>
                <a:t>Screenshots of the results from the experiment</a:t>
              </a:r>
              <a:endParaRPr lang="en-US" sz="1400" b="1" i="1" dirty="0"/>
            </a:p>
          </p:txBody>
        </p:sp>
      </p:grpSp>
      <p:graphicFrame>
        <p:nvGraphicFramePr>
          <p:cNvPr id="74" name="Table 73"/>
          <p:cNvGraphicFramePr>
            <a:graphicFrameLocks noGrp="1"/>
          </p:cNvGraphicFramePr>
          <p:nvPr/>
        </p:nvGraphicFramePr>
        <p:xfrm>
          <a:off x="1219200" y="9895200"/>
          <a:ext cx="5486400" cy="4079874"/>
        </p:xfrm>
        <a:graphic>
          <a:graphicData uri="http://schemas.openxmlformats.org/drawingml/2006/table">
            <a:tbl>
              <a:tblPr bandRow="1">
                <a:tableStyleId>{073A0DAA-6AF3-43AB-8588-CEC1D06C72B9}</a:tableStyleId>
              </a:tblPr>
              <a:tblGrid>
                <a:gridCol w="1603718"/>
                <a:gridCol w="3882682"/>
              </a:tblGrid>
              <a:tr h="1023694">
                <a:tc>
                  <a:txBody>
                    <a:bodyPr/>
                    <a:lstStyle/>
                    <a:p>
                      <a:r>
                        <a:rPr lang="en-US" sz="2100" b="1" dirty="0" smtClean="0"/>
                        <a:t>Sample 1</a:t>
                      </a:r>
                    </a:p>
                    <a:p>
                      <a:r>
                        <a:rPr lang="en-US" sz="2100" dirty="0" smtClean="0"/>
                        <a:t>(67 sites, 426 images)</a:t>
                      </a:r>
                      <a:endParaRPr lang="en-US" sz="2100" dirty="0"/>
                    </a:p>
                  </a:txBody>
                  <a:tcPr marL="93246" marR="93246" marT="39899" marB="39899"/>
                </a:tc>
                <a:tc>
                  <a:txBody>
                    <a:bodyPr/>
                    <a:lstStyle/>
                    <a:p>
                      <a:r>
                        <a:rPr lang="en-US" sz="2100" dirty="0" smtClean="0"/>
                        <a:t>Properly attributed images = 28</a:t>
                      </a:r>
                    </a:p>
                    <a:p>
                      <a:r>
                        <a:rPr lang="en-US" sz="2100" dirty="0" smtClean="0"/>
                        <a:t>Misattributed images = 333</a:t>
                      </a:r>
                    </a:p>
                    <a:p>
                      <a:r>
                        <a:rPr lang="en-US" sz="2100" dirty="0" smtClean="0"/>
                        <a:t>Misattribution = 78 %</a:t>
                      </a:r>
                    </a:p>
                  </a:txBody>
                  <a:tcPr marL="93246" marR="93246" marT="39899" marB="39899"/>
                </a:tc>
              </a:tr>
              <a:tr h="1023694">
                <a:tc>
                  <a:txBody>
                    <a:bodyPr/>
                    <a:lstStyle/>
                    <a:p>
                      <a:r>
                        <a:rPr lang="en-US" sz="2100" b="1" dirty="0" smtClean="0"/>
                        <a:t>Sample 2</a:t>
                      </a:r>
                    </a:p>
                    <a:p>
                      <a:r>
                        <a:rPr lang="en-US" sz="2100" dirty="0" smtClean="0"/>
                        <a:t>(70 sites, 241 images)</a:t>
                      </a:r>
                    </a:p>
                  </a:txBody>
                  <a:tcPr marL="93246" marR="93246" marT="39899" marB="39899"/>
                </a:tc>
                <a:tc>
                  <a:txBody>
                    <a:bodyPr/>
                    <a:lstStyle/>
                    <a:p>
                      <a:r>
                        <a:rPr lang="en-US" sz="2100" dirty="0" smtClean="0"/>
                        <a:t>Properly attributed images = 8</a:t>
                      </a:r>
                    </a:p>
                    <a:p>
                      <a:r>
                        <a:rPr lang="en-US" sz="2100" dirty="0" smtClean="0"/>
                        <a:t>Misattributed images = 194</a:t>
                      </a:r>
                    </a:p>
                    <a:p>
                      <a:r>
                        <a:rPr lang="en-US" sz="2100" dirty="0" smtClean="0"/>
                        <a:t>Misattribution = 80 %</a:t>
                      </a:r>
                    </a:p>
                  </a:txBody>
                  <a:tcPr marL="93246" marR="93246" marT="39899" marB="39899"/>
                </a:tc>
              </a:tr>
              <a:tr h="1023694">
                <a:tc>
                  <a:txBody>
                    <a:bodyPr/>
                    <a:lstStyle/>
                    <a:p>
                      <a:r>
                        <a:rPr lang="en-US" sz="2100" b="1" dirty="0" smtClean="0"/>
                        <a:t>Sample 3</a:t>
                      </a:r>
                    </a:p>
                    <a:p>
                      <a:r>
                        <a:rPr lang="en-US" sz="2100" dirty="0" smtClean="0"/>
                        <a:t>(70 sites, 466 images)</a:t>
                      </a:r>
                    </a:p>
                  </a:txBody>
                  <a:tcPr marL="93246" marR="93246" marT="39899" marB="39899"/>
                </a:tc>
                <a:tc>
                  <a:txBody>
                    <a:bodyPr/>
                    <a:lstStyle/>
                    <a:p>
                      <a:r>
                        <a:rPr lang="en-US" sz="2100" dirty="0" smtClean="0"/>
                        <a:t>Properly attributed images = 6</a:t>
                      </a:r>
                    </a:p>
                    <a:p>
                      <a:r>
                        <a:rPr lang="en-US" sz="2100" dirty="0" smtClean="0"/>
                        <a:t>Misattributed images = 439</a:t>
                      </a:r>
                    </a:p>
                    <a:p>
                      <a:r>
                        <a:rPr lang="en-US" sz="2100" dirty="0" smtClean="0"/>
                        <a:t>Misattribution = 94 %</a:t>
                      </a:r>
                    </a:p>
                  </a:txBody>
                  <a:tcPr marL="93246" marR="93246" marT="39899" marB="39899"/>
                </a:tc>
              </a:tr>
            </a:tbl>
          </a:graphicData>
        </a:graphic>
      </p:graphicFrame>
      <p:sp>
        <p:nvSpPr>
          <p:cNvPr id="75" name="TextBox 74"/>
          <p:cNvSpPr txBox="1"/>
          <p:nvPr/>
        </p:nvSpPr>
        <p:spPr>
          <a:xfrm>
            <a:off x="1066800" y="36880798"/>
            <a:ext cx="10723294" cy="3955425"/>
          </a:xfrm>
          <a:prstGeom prst="rect">
            <a:avLst/>
          </a:prstGeom>
          <a:noFill/>
        </p:spPr>
        <p:txBody>
          <a:bodyPr wrap="square" rtlCol="0">
            <a:spAutoFit/>
          </a:bodyPr>
          <a:lstStyle/>
          <a:p>
            <a:pPr algn="just">
              <a:spcBef>
                <a:spcPts val="600"/>
              </a:spcBef>
              <a:buFont typeface="Wingdings" pitchFamily="2" charset="2"/>
              <a:buChar char="§"/>
            </a:pPr>
            <a:r>
              <a:rPr lang="en-US" sz="2600" dirty="0" smtClean="0"/>
              <a:t>  Assessment on the level of policy-awareness on the Web</a:t>
            </a:r>
          </a:p>
          <a:p>
            <a:pPr algn="just">
              <a:spcBef>
                <a:spcPts val="600"/>
              </a:spcBef>
              <a:buFont typeface="Wingdings" pitchFamily="2" charset="2"/>
              <a:buChar char="§"/>
            </a:pPr>
            <a:r>
              <a:rPr lang="en-US" sz="2600" dirty="0" smtClean="0"/>
              <a:t>  Provide a platform to use the data exposed on the Semantic Web</a:t>
            </a:r>
          </a:p>
          <a:p>
            <a:pPr algn="just">
              <a:spcBef>
                <a:spcPts val="600"/>
              </a:spcBef>
              <a:buFont typeface="Wingdings" pitchFamily="2" charset="2"/>
              <a:buChar char="§"/>
            </a:pPr>
            <a:r>
              <a:rPr lang="en-US" sz="2600" dirty="0" smtClean="0"/>
              <a:t>  A License Violations Validator for Flickr images:</a:t>
            </a:r>
          </a:p>
          <a:p>
            <a:pPr lvl="1" algn="just">
              <a:spcBef>
                <a:spcPts val="600"/>
              </a:spcBef>
              <a:buFont typeface="Arial" pitchFamily="34" charset="0"/>
              <a:buChar char="•"/>
            </a:pPr>
            <a:r>
              <a:rPr lang="en-US" sz="2600" dirty="0" smtClean="0"/>
              <a:t>  to check for any license violations</a:t>
            </a:r>
          </a:p>
          <a:p>
            <a:pPr lvl="1" algn="just">
              <a:spcBef>
                <a:spcPts val="600"/>
              </a:spcBef>
              <a:buFont typeface="Arial" pitchFamily="34" charset="0"/>
              <a:buChar char="•"/>
            </a:pPr>
            <a:r>
              <a:rPr lang="en-US" sz="2600" dirty="0" smtClean="0"/>
              <a:t>  use the information given by the validator to be policy-compliant</a:t>
            </a:r>
          </a:p>
          <a:p>
            <a:pPr algn="just">
              <a:spcBef>
                <a:spcPts val="600"/>
              </a:spcBef>
              <a:buFont typeface="Wingdings" pitchFamily="2" charset="2"/>
              <a:buChar char="§"/>
            </a:pPr>
            <a:r>
              <a:rPr lang="en-US" sz="2600" dirty="0" smtClean="0"/>
              <a:t>  Semantic Clipboard:</a:t>
            </a:r>
          </a:p>
          <a:p>
            <a:pPr lvl="1" algn="just">
              <a:spcBef>
                <a:spcPts val="600"/>
              </a:spcBef>
              <a:buFont typeface="Arial" pitchFamily="34" charset="0"/>
              <a:buChar char="•"/>
            </a:pPr>
            <a:r>
              <a:rPr lang="en-US" sz="2600" dirty="0" smtClean="0"/>
              <a:t>  to detect reusable content while browsing</a:t>
            </a:r>
          </a:p>
          <a:p>
            <a:pPr lvl="1" algn="just">
              <a:spcBef>
                <a:spcPts val="600"/>
              </a:spcBef>
              <a:buFont typeface="Arial" pitchFamily="34" charset="0"/>
              <a:buChar char="•"/>
            </a:pPr>
            <a:r>
              <a:rPr lang="en-US" sz="2600" dirty="0" smtClean="0"/>
              <a:t>  seamlessly integrate such content along with their metadata</a:t>
            </a:r>
            <a:endParaRPr lang="en-US" sz="2600" dirty="0"/>
          </a:p>
        </p:txBody>
      </p:sp>
      <p:sp>
        <p:nvSpPr>
          <p:cNvPr id="76" name="TextBox 75"/>
          <p:cNvSpPr txBox="1"/>
          <p:nvPr/>
        </p:nvSpPr>
        <p:spPr>
          <a:xfrm>
            <a:off x="17678404" y="37033200"/>
            <a:ext cx="10800999" cy="4034851"/>
          </a:xfrm>
          <a:prstGeom prst="rect">
            <a:avLst/>
          </a:prstGeom>
          <a:noFill/>
        </p:spPr>
        <p:txBody>
          <a:bodyPr wrap="square" rtlCol="0">
            <a:spAutoFit/>
          </a:bodyPr>
          <a:lstStyle/>
          <a:p>
            <a:pPr algn="just">
              <a:spcBef>
                <a:spcPts val="1200"/>
              </a:spcBef>
              <a:buFont typeface="Wingdings" pitchFamily="2" charset="2"/>
              <a:buChar char="§"/>
            </a:pPr>
            <a:r>
              <a:rPr lang="en-US" sz="2600" dirty="0" smtClean="0"/>
              <a:t>  Assess the level of violations with regards to other types of licenses such as ‘no commercial use’, ‘share alike’ and ‘no derivatives’</a:t>
            </a:r>
          </a:p>
          <a:p>
            <a:pPr algn="just">
              <a:spcBef>
                <a:spcPts val="1200"/>
              </a:spcBef>
              <a:buFont typeface="Wingdings" pitchFamily="2" charset="2"/>
              <a:buChar char="§"/>
            </a:pPr>
            <a:r>
              <a:rPr lang="en-US" sz="2600" dirty="0" smtClean="0"/>
              <a:t>  Assess the level of license violations on other types of media</a:t>
            </a:r>
          </a:p>
          <a:p>
            <a:pPr algn="just">
              <a:spcBef>
                <a:spcPts val="1200"/>
              </a:spcBef>
              <a:buFont typeface="Wingdings" pitchFamily="2" charset="2"/>
              <a:buChar char="§"/>
            </a:pPr>
            <a:r>
              <a:rPr lang="en-US" sz="2600" dirty="0" smtClean="0"/>
              <a:t>  Extend to licenses embedded in free-floating content</a:t>
            </a:r>
          </a:p>
          <a:p>
            <a:pPr algn="just">
              <a:spcBef>
                <a:spcPts val="1200"/>
              </a:spcBef>
              <a:buFont typeface="Wingdings" pitchFamily="2" charset="2"/>
              <a:buChar char="§"/>
            </a:pPr>
            <a:r>
              <a:rPr lang="en-US" sz="2600" dirty="0" smtClean="0"/>
              <a:t>  Explore new and efficient ways of license violations detection</a:t>
            </a:r>
          </a:p>
          <a:p>
            <a:pPr algn="just">
              <a:spcBef>
                <a:spcPts val="1200"/>
              </a:spcBef>
              <a:buFont typeface="Wingdings" pitchFamily="2" charset="2"/>
              <a:buChar char="§"/>
            </a:pPr>
            <a:r>
              <a:rPr lang="en-US" sz="2600" dirty="0" smtClean="0"/>
              <a:t>  Improve the User Interfaces of the CC license violations validator and the Semantic Clipboard</a:t>
            </a:r>
          </a:p>
          <a:p>
            <a:pPr algn="just"/>
            <a:endParaRPr lang="en-US" sz="2600" dirty="0"/>
          </a:p>
        </p:txBody>
      </p:sp>
      <p:sp>
        <p:nvSpPr>
          <p:cNvPr id="77" name="TextBox 76"/>
          <p:cNvSpPr txBox="1"/>
          <p:nvPr/>
        </p:nvSpPr>
        <p:spPr>
          <a:xfrm>
            <a:off x="1295400" y="12954002"/>
            <a:ext cx="4973122" cy="317705"/>
          </a:xfrm>
          <a:prstGeom prst="rect">
            <a:avLst/>
          </a:prstGeom>
          <a:noFill/>
        </p:spPr>
        <p:txBody>
          <a:bodyPr wrap="square" rtlCol="0">
            <a:spAutoFit/>
          </a:bodyPr>
          <a:lstStyle/>
          <a:p>
            <a:pPr algn="ctr"/>
            <a:r>
              <a:rPr lang="en-US" sz="1400" b="1" i="1" dirty="0" smtClean="0"/>
              <a:t>Results of the experiment summarized</a:t>
            </a:r>
            <a:endParaRPr lang="en-US" sz="1400" b="1" i="1" dirty="0"/>
          </a:p>
        </p:txBody>
      </p:sp>
      <p:sp>
        <p:nvSpPr>
          <p:cNvPr id="79" name="TextBox 78"/>
          <p:cNvSpPr txBox="1"/>
          <p:nvPr/>
        </p:nvSpPr>
        <p:spPr>
          <a:xfrm>
            <a:off x="14325600" y="3581401"/>
            <a:ext cx="14325600" cy="1620294"/>
          </a:xfrm>
          <a:prstGeom prst="rect">
            <a:avLst/>
          </a:prstGeom>
          <a:noFill/>
        </p:spPr>
        <p:txBody>
          <a:bodyPr wrap="square" rtlCol="0">
            <a:spAutoFit/>
          </a:bodyPr>
          <a:lstStyle/>
          <a:p>
            <a:pPr algn="just"/>
            <a:r>
              <a:rPr lang="en-US" sz="2400" dirty="0" smtClean="0"/>
              <a:t>Build </a:t>
            </a:r>
            <a:r>
              <a:rPr lang="en-US" sz="2400" b="1" dirty="0" smtClean="0"/>
              <a:t>Policy Aware Systems</a:t>
            </a:r>
            <a:r>
              <a:rPr lang="en-US" sz="2400" dirty="0" smtClean="0"/>
              <a:t>, such as</a:t>
            </a:r>
            <a:r>
              <a:rPr lang="en-US" sz="2400" b="1" dirty="0" smtClean="0"/>
              <a:t>:</a:t>
            </a:r>
          </a:p>
          <a:p>
            <a:pPr lvl="2" algn="just">
              <a:buFont typeface="Wingdings" pitchFamily="2" charset="2"/>
              <a:buChar char="§"/>
            </a:pPr>
            <a:r>
              <a:rPr lang="en-US" sz="2400" dirty="0" smtClean="0"/>
              <a:t>  Validators to tell users what information is missing or inaccurate</a:t>
            </a:r>
          </a:p>
          <a:p>
            <a:pPr lvl="2" algn="just">
              <a:buFont typeface="Wingdings" pitchFamily="2" charset="2"/>
              <a:buChar char="§"/>
            </a:pPr>
            <a:r>
              <a:rPr lang="en-US" sz="2400" dirty="0" smtClean="0"/>
              <a:t>  Seamlessly integrate metadata by detecting and assisting in embedding the license information</a:t>
            </a:r>
          </a:p>
          <a:p>
            <a:pPr lvl="2" algn="just">
              <a:buFont typeface="Wingdings" pitchFamily="2" charset="2"/>
              <a:buChar char="§"/>
            </a:pPr>
            <a:r>
              <a:rPr lang="en-US" sz="2400" dirty="0" smtClean="0"/>
              <a:t>  Notify users if their content is used in an inappropriate manner</a:t>
            </a:r>
            <a:endParaRPr lang="en-US" sz="2400" dirty="0"/>
          </a:p>
        </p:txBody>
      </p:sp>
      <p:sp>
        <p:nvSpPr>
          <p:cNvPr id="80" name="TextBox 79"/>
          <p:cNvSpPr txBox="1"/>
          <p:nvPr/>
        </p:nvSpPr>
        <p:spPr>
          <a:xfrm>
            <a:off x="14173204" y="6096004"/>
            <a:ext cx="5361647" cy="7879080"/>
          </a:xfrm>
          <a:prstGeom prst="rect">
            <a:avLst/>
          </a:prstGeom>
          <a:noFill/>
        </p:spPr>
        <p:txBody>
          <a:bodyPr wrap="square" rtlCol="0">
            <a:spAutoFit/>
          </a:bodyPr>
          <a:lstStyle/>
          <a:p>
            <a:pPr algn="just">
              <a:spcBef>
                <a:spcPts val="600"/>
              </a:spcBef>
              <a:spcAft>
                <a:spcPts val="600"/>
              </a:spcAft>
            </a:pPr>
            <a:r>
              <a:rPr lang="en-US" sz="2400" dirty="0" smtClean="0"/>
              <a:t>Policies are pervasive in web applications as they play a crucial role in enhancing security, privacy and usability of services offered on the Web. Use of Creative Commons licenses is the widely accepted method of expressing rights of the original content creators when it comes to digital multimedia content on the Web. </a:t>
            </a:r>
          </a:p>
          <a:p>
            <a:pPr algn="just">
              <a:spcBef>
                <a:spcPts val="600"/>
              </a:spcBef>
              <a:spcAft>
                <a:spcPts val="600"/>
              </a:spcAft>
            </a:pPr>
            <a:r>
              <a:rPr lang="en-US" sz="2400" dirty="0" smtClean="0"/>
              <a:t>The Digital Rights Management alternative is often too prohibitive, and has a central point </a:t>
            </a:r>
            <a:r>
              <a:rPr lang="en-US" sz="2400" dirty="0" smtClean="0"/>
              <a:t>of </a:t>
            </a:r>
            <a:r>
              <a:rPr lang="en-US" sz="2400" dirty="0" smtClean="0"/>
              <a:t>failure from a policy perspective. Therefore rather than applying an enforcement model, the focus is on building a framework based on open standards and protocols which enables users to reuse content in a policy aware manner </a:t>
            </a:r>
            <a:r>
              <a:rPr lang="en-US" sz="2400" dirty="0" smtClean="0"/>
              <a:t>very</a:t>
            </a:r>
            <a:r>
              <a:rPr lang="en-US" sz="2400" dirty="0" smtClean="0"/>
              <a:t> easily.  </a:t>
            </a:r>
            <a:endParaRPr lang="en-US" sz="2400" dirty="0"/>
          </a:p>
        </p:txBody>
      </p:sp>
      <p:sp>
        <p:nvSpPr>
          <p:cNvPr id="49" name="TextBox 48"/>
          <p:cNvSpPr txBox="1"/>
          <p:nvPr/>
        </p:nvSpPr>
        <p:spPr>
          <a:xfrm>
            <a:off x="20345400" y="5334000"/>
            <a:ext cx="7239000" cy="540098"/>
          </a:xfrm>
          <a:prstGeom prst="rect">
            <a:avLst/>
          </a:prstGeom>
          <a:noFill/>
        </p:spPr>
        <p:txBody>
          <a:bodyPr wrap="square" rtlCol="0">
            <a:spAutoFit/>
          </a:bodyPr>
          <a:lstStyle/>
          <a:p>
            <a:pPr algn="ctr"/>
            <a:r>
              <a:rPr lang="en-US" sz="2800" b="1" dirty="0" smtClean="0"/>
              <a:t>How can you Extract </a:t>
            </a:r>
            <a:r>
              <a:rPr lang="en-US" sz="2800" b="1" dirty="0" smtClean="0"/>
              <a:t>License </a:t>
            </a:r>
            <a:r>
              <a:rPr lang="en-US" sz="2800" b="1" dirty="0" smtClean="0"/>
              <a:t>Metadata?</a:t>
            </a:r>
            <a:endParaRPr lang="en-US" sz="2800" b="1" dirty="0"/>
          </a:p>
        </p:txBody>
      </p:sp>
      <p:sp>
        <p:nvSpPr>
          <p:cNvPr id="50" name="TextBox 49"/>
          <p:cNvSpPr txBox="1"/>
          <p:nvPr/>
        </p:nvSpPr>
        <p:spPr>
          <a:xfrm>
            <a:off x="19888200" y="6096000"/>
            <a:ext cx="8458200" cy="2764032"/>
          </a:xfrm>
          <a:prstGeom prst="rect">
            <a:avLst/>
          </a:prstGeom>
          <a:noFill/>
        </p:spPr>
        <p:txBody>
          <a:bodyPr wrap="square" rtlCol="0">
            <a:spAutoFit/>
          </a:bodyPr>
          <a:lstStyle/>
          <a:p>
            <a:pPr algn="just"/>
            <a:r>
              <a:rPr lang="en-US" sz="2400" dirty="0" smtClean="0"/>
              <a:t>1. Through </a:t>
            </a:r>
            <a:r>
              <a:rPr lang="en-US" sz="2400" dirty="0" smtClean="0"/>
              <a:t>APIs which expose the </a:t>
            </a:r>
            <a:r>
              <a:rPr lang="en-US" sz="2400" dirty="0" smtClean="0"/>
              <a:t>licenses. E.g</a:t>
            </a:r>
            <a:r>
              <a:rPr lang="en-US" sz="2400" dirty="0" smtClean="0"/>
              <a:t>. </a:t>
            </a:r>
            <a:r>
              <a:rPr lang="en-US" sz="2400" dirty="0" smtClean="0"/>
              <a:t>Flickr</a:t>
            </a:r>
            <a:endParaRPr lang="en-US" sz="2400" dirty="0" smtClean="0"/>
          </a:p>
          <a:p>
            <a:pPr algn="just"/>
            <a:r>
              <a:rPr lang="en-US" sz="2400" dirty="0" smtClean="0"/>
              <a:t> </a:t>
            </a:r>
          </a:p>
          <a:p>
            <a:r>
              <a:rPr lang="en-US" sz="2400" dirty="0" smtClean="0"/>
              <a:t>2. Through </a:t>
            </a:r>
            <a:r>
              <a:rPr lang="en-US" sz="2400" dirty="0" err="1" smtClean="0"/>
              <a:t>RDFa</a:t>
            </a:r>
            <a:r>
              <a:rPr lang="en-US" sz="2400" dirty="0" smtClean="0"/>
              <a:t> (Resource Description Framework in Attributes) </a:t>
            </a:r>
          </a:p>
          <a:p>
            <a:pPr marL="457200" lvl="2" algn="just"/>
            <a:endParaRPr lang="en-US" sz="2400" dirty="0" smtClean="0"/>
          </a:p>
          <a:p>
            <a:pPr marL="0" lvl="1" algn="just"/>
            <a:r>
              <a:rPr lang="en-US" sz="2400" b="1" dirty="0" smtClean="0"/>
              <a:t>A simple scenario which illustrates a rights violation is given below.</a:t>
            </a:r>
          </a:p>
        </p:txBody>
      </p:sp>
      <p:sp>
        <p:nvSpPr>
          <p:cNvPr id="54" name="TextBox 53"/>
          <p:cNvSpPr txBox="1"/>
          <p:nvPr/>
        </p:nvSpPr>
        <p:spPr>
          <a:xfrm>
            <a:off x="565789" y="24917403"/>
            <a:ext cx="13909200" cy="857803"/>
          </a:xfrm>
          <a:prstGeom prst="rect">
            <a:avLst/>
          </a:prstGeom>
          <a:noFill/>
        </p:spPr>
        <p:txBody>
          <a:bodyPr wrap="square" rtlCol="0">
            <a:spAutoFit/>
          </a:bodyPr>
          <a:lstStyle/>
          <a:p>
            <a:pPr algn="just"/>
            <a:r>
              <a:rPr lang="en-US" sz="2400" dirty="0" smtClean="0"/>
              <a:t>Check whether a particular site has any embedded Flickr images which are not properly attributed as specified in the Creative Commons license.</a:t>
            </a:r>
          </a:p>
        </p:txBody>
      </p:sp>
      <p:sp>
        <p:nvSpPr>
          <p:cNvPr id="56" name="TextBox 55"/>
          <p:cNvSpPr txBox="1"/>
          <p:nvPr/>
        </p:nvSpPr>
        <p:spPr>
          <a:xfrm>
            <a:off x="609600" y="26212805"/>
            <a:ext cx="13909200" cy="5305671"/>
          </a:xfrm>
          <a:prstGeom prst="rect">
            <a:avLst/>
          </a:prstGeom>
          <a:noFill/>
        </p:spPr>
        <p:txBody>
          <a:bodyPr wrap="square" rtlCol="0">
            <a:spAutoFit/>
          </a:bodyPr>
          <a:lstStyle/>
          <a:p>
            <a:pPr algn="just"/>
            <a:r>
              <a:rPr lang="en-US" sz="2800" b="1" dirty="0" smtClean="0"/>
              <a:t>Spider:</a:t>
            </a:r>
            <a:r>
              <a:rPr lang="en-US" sz="2400" dirty="0" smtClean="0"/>
              <a:t> This is essentially a site crawler which will search for all the links </a:t>
            </a:r>
            <a:r>
              <a:rPr lang="en-US" sz="2400" dirty="0" smtClean="0"/>
              <a:t>in </a:t>
            </a:r>
            <a:r>
              <a:rPr lang="en-US" sz="2400" dirty="0" smtClean="0"/>
              <a:t>the given seed site using a Breadth First search algorithm to determine any embedded images. </a:t>
            </a:r>
          </a:p>
          <a:p>
            <a:pPr algn="just"/>
            <a:endParaRPr lang="en-US" sz="2400" dirty="0" smtClean="0"/>
          </a:p>
          <a:p>
            <a:pPr algn="just"/>
            <a:r>
              <a:rPr lang="en-US" sz="2800" b="1" dirty="0" smtClean="0"/>
              <a:t>License Checker:</a:t>
            </a:r>
            <a:r>
              <a:rPr lang="en-US" sz="2400" dirty="0" smtClean="0"/>
              <a:t> </a:t>
            </a:r>
            <a:r>
              <a:rPr lang="en-US" sz="2400" dirty="0" smtClean="0"/>
              <a:t>This extracts the</a:t>
            </a:r>
            <a:r>
              <a:rPr lang="en-US" sz="2400" dirty="0" smtClean="0"/>
              <a:t> </a:t>
            </a:r>
            <a:r>
              <a:rPr lang="en-US" sz="2400" dirty="0" smtClean="0"/>
              <a:t>photo id from </a:t>
            </a:r>
            <a:r>
              <a:rPr lang="en-US" sz="2400" dirty="0" smtClean="0"/>
              <a:t>the </a:t>
            </a:r>
            <a:r>
              <a:rPr lang="en-US" sz="2400" dirty="0" smtClean="0"/>
              <a:t>Flickr image URI, and then, all the information </a:t>
            </a:r>
            <a:r>
              <a:rPr lang="en-US" sz="2400" dirty="0" smtClean="0"/>
              <a:t>related to the photo </a:t>
            </a:r>
            <a:r>
              <a:rPr lang="en-US" sz="2400" dirty="0" smtClean="0"/>
              <a:t>is </a:t>
            </a:r>
            <a:r>
              <a:rPr lang="en-US" sz="2400" dirty="0" smtClean="0"/>
              <a:t>obtained through the Flickr API. </a:t>
            </a:r>
            <a:r>
              <a:rPr lang="en-US" sz="2400" dirty="0" smtClean="0"/>
              <a:t>Based on this information, the DOM of the page is checked for proper attribution.</a:t>
            </a:r>
            <a:endParaRPr lang="en-US" sz="2400" dirty="0" smtClean="0"/>
          </a:p>
          <a:p>
            <a:pPr algn="just"/>
            <a:endParaRPr lang="en-US" sz="2400" dirty="0" smtClean="0"/>
          </a:p>
          <a:p>
            <a:pPr algn="just"/>
            <a:r>
              <a:rPr lang="en-US" sz="2800" b="1" dirty="0" smtClean="0"/>
              <a:t>Notification System:</a:t>
            </a:r>
            <a:r>
              <a:rPr lang="en-US" sz="2400" dirty="0" smtClean="0"/>
              <a:t> This will pretty-print and report the images </a:t>
            </a:r>
            <a:r>
              <a:rPr lang="en-US" sz="2400" dirty="0" smtClean="0"/>
              <a:t>with </a:t>
            </a:r>
            <a:r>
              <a:rPr lang="en-US" sz="2400" dirty="0" smtClean="0"/>
              <a:t>missing attributions in a Web interface. The user can then use the missing information in his or her own work to be license compliant. </a:t>
            </a:r>
          </a:p>
          <a:p>
            <a:pPr algn="just"/>
            <a:endParaRPr lang="en-US" sz="2400" dirty="0" smtClean="0"/>
          </a:p>
          <a:p>
            <a:pPr algn="just"/>
            <a:r>
              <a:rPr lang="en-US" sz="2800" b="1" dirty="0" smtClean="0"/>
              <a:t>User Checker (optional):</a:t>
            </a:r>
            <a:r>
              <a:rPr lang="en-US" sz="2400" dirty="0" smtClean="0"/>
              <a:t> This module can be used to send actual notifications to the original content creators for any </a:t>
            </a:r>
            <a:r>
              <a:rPr lang="en-US" sz="2400" dirty="0" smtClean="0"/>
              <a:t>violations </a:t>
            </a:r>
            <a:r>
              <a:rPr lang="en-US" sz="2400" dirty="0" smtClean="0"/>
              <a:t>if the system is linked to some user base.</a:t>
            </a:r>
          </a:p>
        </p:txBody>
      </p:sp>
      <p:grpSp>
        <p:nvGrpSpPr>
          <p:cNvPr id="58" name="Group 57"/>
          <p:cNvGrpSpPr/>
          <p:nvPr/>
        </p:nvGrpSpPr>
        <p:grpSpPr>
          <a:xfrm>
            <a:off x="2057400" y="16910387"/>
            <a:ext cx="11562834" cy="7205090"/>
            <a:chOff x="1240631" y="20802600"/>
            <a:chExt cx="12192000" cy="7413497"/>
          </a:xfrm>
        </p:grpSpPr>
        <p:pic>
          <p:nvPicPr>
            <p:cNvPr id="17" name="Picture 16" descr="design.jpg"/>
            <p:cNvPicPr>
              <a:picLocks noChangeAspect="1"/>
            </p:cNvPicPr>
            <p:nvPr/>
          </p:nvPicPr>
          <p:blipFill>
            <a:blip r:embed="rId15"/>
            <a:stretch>
              <a:fillRect/>
            </a:stretch>
          </p:blipFill>
          <p:spPr>
            <a:xfrm>
              <a:off x="1240631" y="20802600"/>
              <a:ext cx="11811000" cy="7377491"/>
            </a:xfrm>
            <a:prstGeom prst="rect">
              <a:avLst/>
            </a:prstGeom>
          </p:spPr>
        </p:pic>
        <p:sp>
          <p:nvSpPr>
            <p:cNvPr id="57" name="TextBox 56"/>
            <p:cNvSpPr txBox="1"/>
            <p:nvPr/>
          </p:nvSpPr>
          <p:spPr>
            <a:xfrm>
              <a:off x="1469231" y="27889202"/>
              <a:ext cx="11963400" cy="326895"/>
            </a:xfrm>
            <a:prstGeom prst="rect">
              <a:avLst/>
            </a:prstGeom>
            <a:noFill/>
          </p:spPr>
          <p:txBody>
            <a:bodyPr wrap="square" rtlCol="0">
              <a:spAutoFit/>
            </a:bodyPr>
            <a:lstStyle/>
            <a:p>
              <a:pPr algn="ctr"/>
              <a:r>
                <a:rPr lang="en-US" sz="1400" b="1" i="1" dirty="0" smtClean="0"/>
                <a:t>The components of the </a:t>
              </a:r>
              <a:r>
                <a:rPr lang="en-US" sz="1400" b="1" i="1" dirty="0" err="1" smtClean="0"/>
                <a:t>FlickrCC</a:t>
              </a:r>
              <a:r>
                <a:rPr lang="en-US" sz="1400" b="1" i="1" dirty="0" smtClean="0"/>
                <a:t> License Violations Validator</a:t>
              </a:r>
              <a:endParaRPr lang="en-US" sz="1400" b="1" i="1" dirty="0"/>
            </a:p>
          </p:txBody>
        </p:sp>
      </p:grpSp>
      <p:sp>
        <p:nvSpPr>
          <p:cNvPr id="59" name="TextBox 58"/>
          <p:cNvSpPr txBox="1"/>
          <p:nvPr/>
        </p:nvSpPr>
        <p:spPr>
          <a:xfrm>
            <a:off x="16611600" y="23850604"/>
            <a:ext cx="11500344" cy="317705"/>
          </a:xfrm>
          <a:prstGeom prst="rect">
            <a:avLst/>
          </a:prstGeom>
          <a:noFill/>
        </p:spPr>
        <p:txBody>
          <a:bodyPr wrap="square" rtlCol="0">
            <a:spAutoFit/>
          </a:bodyPr>
          <a:lstStyle/>
          <a:p>
            <a:pPr algn="ctr"/>
            <a:r>
              <a:rPr lang="en-US" sz="1400" b="1" i="1" dirty="0" smtClean="0"/>
              <a:t>Architecture of the Semantic Clipboard and the Interactions between each of the modules</a:t>
            </a:r>
            <a:endParaRPr lang="en-US" sz="1400" b="1" i="1" dirty="0"/>
          </a:p>
        </p:txBody>
      </p:sp>
      <p:grpSp>
        <p:nvGrpSpPr>
          <p:cNvPr id="107" name="Group 106"/>
          <p:cNvGrpSpPr/>
          <p:nvPr/>
        </p:nvGrpSpPr>
        <p:grpSpPr>
          <a:xfrm>
            <a:off x="381000" y="15011403"/>
            <a:ext cx="14220020" cy="20116800"/>
            <a:chOff x="381000" y="14782800"/>
            <a:chExt cx="14220020" cy="20116800"/>
          </a:xfrm>
        </p:grpSpPr>
        <p:sp>
          <p:nvSpPr>
            <p:cNvPr id="6" name="Rounded Rectangle 5"/>
            <p:cNvSpPr/>
            <p:nvPr/>
          </p:nvSpPr>
          <p:spPr bwMode="auto">
            <a:xfrm>
              <a:off x="381000" y="14782800"/>
              <a:ext cx="14220020" cy="201168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129213"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smtClean="0">
                <a:ln>
                  <a:noFill/>
                </a:ln>
                <a:solidFill>
                  <a:schemeClr val="tx1"/>
                </a:solidFill>
                <a:effectLst/>
                <a:latin typeface="Arial" charset="0"/>
              </a:endParaRPr>
            </a:p>
          </p:txBody>
        </p:sp>
        <p:sp>
          <p:nvSpPr>
            <p:cNvPr id="70" name="TextBox 69"/>
            <p:cNvSpPr txBox="1"/>
            <p:nvPr/>
          </p:nvSpPr>
          <p:spPr>
            <a:xfrm>
              <a:off x="9982200" y="31318197"/>
              <a:ext cx="3807546" cy="2700491"/>
            </a:xfrm>
            <a:prstGeom prst="rect">
              <a:avLst/>
            </a:prstGeom>
            <a:noFill/>
            <a:ln>
              <a:solidFill>
                <a:schemeClr val="tx1"/>
              </a:solidFill>
            </a:ln>
          </p:spPr>
          <p:txBody>
            <a:bodyPr wrap="square" rtlCol="0">
              <a:spAutoFit/>
            </a:bodyPr>
            <a:lstStyle/>
            <a:p>
              <a:pPr algn="ctr"/>
              <a:r>
                <a:rPr lang="en-US" sz="2400" b="1" dirty="0" smtClean="0">
                  <a:solidFill>
                    <a:srgbClr val="C00000"/>
                  </a:solidFill>
                </a:rPr>
                <a:t>Try it out!</a:t>
              </a:r>
            </a:p>
            <a:p>
              <a:pPr algn="ctr"/>
              <a:r>
                <a:rPr lang="en-US" sz="2400" dirty="0" smtClean="0">
                  <a:solidFill>
                    <a:schemeClr val="accent2">
                      <a:lumMod val="75000"/>
                    </a:schemeClr>
                  </a:solidFill>
                </a:rPr>
                <a:t>http://oshani.mit.edu/cc_</a:t>
              </a:r>
            </a:p>
            <a:p>
              <a:pPr algn="ctr"/>
              <a:r>
                <a:rPr lang="en-US" sz="2400" dirty="0" smtClean="0">
                  <a:solidFill>
                    <a:schemeClr val="accent2">
                      <a:lumMod val="75000"/>
                    </a:schemeClr>
                  </a:solidFill>
                </a:rPr>
                <a:t>validator.py</a:t>
              </a:r>
            </a:p>
            <a:p>
              <a:pPr algn="ctr"/>
              <a:endParaRPr lang="en-US" sz="2400" b="1" dirty="0" smtClean="0">
                <a:solidFill>
                  <a:srgbClr val="C00000"/>
                </a:solidFill>
              </a:endParaRPr>
            </a:p>
            <a:p>
              <a:pPr algn="ctr"/>
              <a:r>
                <a:rPr lang="en-US" sz="2400" b="1" dirty="0" smtClean="0">
                  <a:solidFill>
                    <a:srgbClr val="C00000"/>
                  </a:solidFill>
                </a:rPr>
                <a:t>More Information</a:t>
              </a:r>
            </a:p>
            <a:p>
              <a:pPr algn="ctr"/>
              <a:r>
                <a:rPr lang="en-US" sz="2200" dirty="0" smtClean="0">
                  <a:solidFill>
                    <a:schemeClr val="accent2">
                      <a:lumMod val="75000"/>
                    </a:schemeClr>
                  </a:solidFill>
                </a:rPr>
                <a:t>http://dig.csail.mit.edu/2008/WSRI-Exchange</a:t>
              </a:r>
              <a:endParaRPr lang="en-US" sz="2400" dirty="0" smtClean="0">
                <a:solidFill>
                  <a:schemeClr val="accent2">
                    <a:lumMod val="75000"/>
                  </a:schemeClr>
                </a:solidFill>
              </a:endParaRPr>
            </a:p>
          </p:txBody>
        </p:sp>
      </p:grpSp>
      <p:sp>
        <p:nvSpPr>
          <p:cNvPr id="81" name="TextBox 80"/>
          <p:cNvSpPr txBox="1"/>
          <p:nvPr/>
        </p:nvSpPr>
        <p:spPr>
          <a:xfrm>
            <a:off x="15163800" y="24993604"/>
            <a:ext cx="13258800" cy="1239049"/>
          </a:xfrm>
          <a:prstGeom prst="rect">
            <a:avLst/>
          </a:prstGeom>
          <a:noFill/>
        </p:spPr>
        <p:txBody>
          <a:bodyPr wrap="square" rtlCol="0">
            <a:spAutoFit/>
          </a:bodyPr>
          <a:lstStyle/>
          <a:p>
            <a:pPr algn="just"/>
            <a:r>
              <a:rPr lang="en-US" sz="2400" dirty="0" smtClean="0"/>
              <a:t>Enable transfer of content between Web applications with minimal effort in a policy aware manner, i.e. when content is copied, license metadata is also copied and pasted appropriately in the target application.</a:t>
            </a:r>
          </a:p>
        </p:txBody>
      </p:sp>
      <p:sp>
        <p:nvSpPr>
          <p:cNvPr id="86" name="TextBox 85"/>
          <p:cNvSpPr txBox="1"/>
          <p:nvPr/>
        </p:nvSpPr>
        <p:spPr>
          <a:xfrm>
            <a:off x="23393404" y="31699205"/>
            <a:ext cx="5050827" cy="1969770"/>
          </a:xfrm>
          <a:prstGeom prst="rect">
            <a:avLst/>
          </a:prstGeom>
          <a:noFill/>
          <a:ln>
            <a:solidFill>
              <a:schemeClr val="tx1"/>
            </a:solidFill>
          </a:ln>
        </p:spPr>
        <p:txBody>
          <a:bodyPr wrap="square" rtlCol="0">
            <a:spAutoFit/>
          </a:bodyPr>
          <a:lstStyle/>
          <a:p>
            <a:pPr algn="ctr"/>
            <a:r>
              <a:rPr lang="en-US" sz="2400" b="1" dirty="0" smtClean="0">
                <a:solidFill>
                  <a:srgbClr val="C00000"/>
                </a:solidFill>
              </a:rPr>
              <a:t>Try </a:t>
            </a:r>
            <a:r>
              <a:rPr lang="en-US" sz="2400" b="1" dirty="0" smtClean="0">
                <a:solidFill>
                  <a:srgbClr val="C00000"/>
                </a:solidFill>
              </a:rPr>
              <a:t>it Out!</a:t>
            </a:r>
          </a:p>
          <a:p>
            <a:pPr algn="ctr"/>
            <a:r>
              <a:rPr lang="en-US" sz="2400" dirty="0" smtClean="0">
                <a:solidFill>
                  <a:schemeClr val="accent2">
                    <a:lumMod val="75000"/>
                  </a:schemeClr>
                </a:solidFill>
              </a:rPr>
              <a:t>http://dig.csail.mit.edu/2007/tab</a:t>
            </a:r>
          </a:p>
          <a:p>
            <a:pPr algn="ctr"/>
            <a:endParaRPr lang="en-US" sz="2400" b="1" dirty="0" smtClean="0">
              <a:solidFill>
                <a:srgbClr val="C00000"/>
              </a:solidFill>
            </a:endParaRPr>
          </a:p>
          <a:p>
            <a:pPr algn="ctr"/>
            <a:r>
              <a:rPr lang="en-US" sz="2400" b="1" dirty="0" smtClean="0">
                <a:solidFill>
                  <a:srgbClr val="C00000"/>
                </a:solidFill>
              </a:rPr>
              <a:t>More Information</a:t>
            </a:r>
          </a:p>
          <a:p>
            <a:pPr algn="ctr"/>
            <a:r>
              <a:rPr lang="en-US" sz="2200" dirty="0" smtClean="0">
                <a:solidFill>
                  <a:schemeClr val="accent2">
                    <a:lumMod val="75000"/>
                  </a:schemeClr>
                </a:solidFill>
              </a:rPr>
              <a:t>http://dig.csail.mit.edu/2009/Clipboard</a:t>
            </a:r>
            <a:endParaRPr lang="en-US" sz="2400" dirty="0" smtClean="0">
              <a:solidFill>
                <a:schemeClr val="accent2">
                  <a:lumMod val="75000"/>
                </a:schemeClr>
              </a:solidFill>
            </a:endParaRPr>
          </a:p>
        </p:txBody>
      </p:sp>
      <p:sp>
        <p:nvSpPr>
          <p:cNvPr id="87" name="TextBox 86"/>
          <p:cNvSpPr txBox="1"/>
          <p:nvPr/>
        </p:nvSpPr>
        <p:spPr>
          <a:xfrm>
            <a:off x="15240000" y="26974803"/>
            <a:ext cx="13258800" cy="4543179"/>
          </a:xfrm>
          <a:prstGeom prst="rect">
            <a:avLst/>
          </a:prstGeom>
          <a:noFill/>
        </p:spPr>
        <p:txBody>
          <a:bodyPr wrap="square" rtlCol="0">
            <a:spAutoFit/>
          </a:bodyPr>
          <a:lstStyle/>
          <a:p>
            <a:pPr algn="just"/>
            <a:r>
              <a:rPr lang="en-US" sz="2800" b="1" dirty="0" err="1" smtClean="0"/>
              <a:t>RDFa</a:t>
            </a:r>
            <a:r>
              <a:rPr lang="en-US" sz="2800" b="1" dirty="0" smtClean="0"/>
              <a:t> Extractor: </a:t>
            </a:r>
            <a:r>
              <a:rPr lang="en-US" sz="2400" dirty="0" smtClean="0"/>
              <a:t>Extracts all the semantic information in the form of RDF attributes embedded in the HTML page the user browses.</a:t>
            </a:r>
          </a:p>
          <a:p>
            <a:pPr algn="just"/>
            <a:endParaRPr lang="en-US" sz="2400" dirty="0" smtClean="0"/>
          </a:p>
          <a:p>
            <a:pPr algn="just"/>
            <a:r>
              <a:rPr lang="en-US" sz="2800" b="1" dirty="0" smtClean="0"/>
              <a:t>RDF Store: </a:t>
            </a:r>
            <a:r>
              <a:rPr lang="en-US" sz="2400" dirty="0" smtClean="0"/>
              <a:t>Indexes and stores all the RDF attributes from the pages that the user has visited in a given browser session.</a:t>
            </a:r>
          </a:p>
          <a:p>
            <a:pPr algn="just"/>
            <a:endParaRPr lang="en-US" sz="2400" dirty="0" smtClean="0"/>
          </a:p>
          <a:p>
            <a:pPr algn="just"/>
            <a:r>
              <a:rPr lang="en-US" sz="2800" b="1" dirty="0" smtClean="0"/>
              <a:t>Semantic Clipboard: </a:t>
            </a:r>
            <a:r>
              <a:rPr lang="en-US" sz="2400" dirty="0" smtClean="0"/>
              <a:t>Acts as the control panel to co-ordinate the copy and paste operations.</a:t>
            </a:r>
          </a:p>
          <a:p>
            <a:pPr algn="just"/>
            <a:endParaRPr lang="en-US" sz="2400" dirty="0" smtClean="0"/>
          </a:p>
          <a:p>
            <a:pPr algn="just"/>
            <a:r>
              <a:rPr lang="en-US" sz="2800" b="1" dirty="0" smtClean="0"/>
              <a:t>Database:</a:t>
            </a:r>
            <a:r>
              <a:rPr lang="en-US" sz="2400" dirty="0" smtClean="0"/>
              <a:t> Implemented using the Firefox </a:t>
            </a:r>
            <a:r>
              <a:rPr lang="en-US" sz="2400" dirty="0" err="1" smtClean="0"/>
              <a:t>SQLite</a:t>
            </a:r>
            <a:r>
              <a:rPr lang="en-US" sz="2400" dirty="0" smtClean="0"/>
              <a:t> ‘Storage Connection’ </a:t>
            </a:r>
            <a:r>
              <a:rPr lang="en-US" sz="2400" dirty="0" smtClean="0"/>
              <a:t>API</a:t>
            </a:r>
            <a:r>
              <a:rPr lang="en-US" sz="2400" dirty="0" smtClean="0"/>
              <a:t>. This</a:t>
            </a:r>
            <a:r>
              <a:rPr lang="en-US" sz="2400" dirty="0" smtClean="0"/>
              <a:t> </a:t>
            </a:r>
            <a:r>
              <a:rPr lang="en-US" sz="2400" dirty="0" smtClean="0"/>
              <a:t>persists data across browser sessions. </a:t>
            </a:r>
          </a:p>
        </p:txBody>
      </p:sp>
      <p:sp>
        <p:nvSpPr>
          <p:cNvPr id="88" name="TextBox 87"/>
          <p:cNvSpPr txBox="1"/>
          <p:nvPr/>
        </p:nvSpPr>
        <p:spPr>
          <a:xfrm>
            <a:off x="15316200" y="31546803"/>
            <a:ext cx="7772400" cy="2446328"/>
          </a:xfrm>
          <a:prstGeom prst="rect">
            <a:avLst/>
          </a:prstGeom>
          <a:noFill/>
        </p:spPr>
        <p:txBody>
          <a:bodyPr wrap="square" rtlCol="0">
            <a:spAutoFit/>
          </a:bodyPr>
          <a:lstStyle/>
          <a:p>
            <a:pPr algn="just"/>
            <a:r>
              <a:rPr lang="en-US" sz="2800" b="1" dirty="0" smtClean="0"/>
              <a:t>Composer: </a:t>
            </a:r>
            <a:r>
              <a:rPr lang="en-US" sz="2400" dirty="0" smtClean="0"/>
              <a:t> Reasons whether the content can be used based on the source and the destination license terms. Prepares the content and the license metadata in a suitable manner in to be pasted right in to the target DOM.</a:t>
            </a:r>
          </a:p>
          <a:p>
            <a:pPr algn="just"/>
            <a:endParaRPr lang="en-US" sz="2400" dirty="0"/>
          </a:p>
        </p:txBody>
      </p:sp>
      <p:pic>
        <p:nvPicPr>
          <p:cNvPr id="71" name="Picture 70" descr="semantic_clipboard_without_tabulator_bg.jpg"/>
          <p:cNvPicPr>
            <a:picLocks noChangeAspect="1"/>
          </p:cNvPicPr>
          <p:nvPr/>
        </p:nvPicPr>
        <p:blipFill>
          <a:blip r:embed="rId16"/>
          <a:stretch>
            <a:fillRect/>
          </a:stretch>
        </p:blipFill>
        <p:spPr>
          <a:xfrm>
            <a:off x="16568515" y="16230600"/>
            <a:ext cx="10711089" cy="7848601"/>
          </a:xfrm>
          <a:prstGeom prst="rect">
            <a:avLst/>
          </a:prstGeom>
        </p:spPr>
      </p:pic>
      <p:sp>
        <p:nvSpPr>
          <p:cNvPr id="90" name="TextBox 89"/>
          <p:cNvSpPr txBox="1"/>
          <p:nvPr/>
        </p:nvSpPr>
        <p:spPr>
          <a:xfrm>
            <a:off x="3363171" y="4"/>
            <a:ext cx="22845278" cy="1419081"/>
          </a:xfrm>
          <a:prstGeom prst="rect">
            <a:avLst/>
          </a:prstGeom>
          <a:noFill/>
        </p:spPr>
        <p:txBody>
          <a:bodyPr wrap="square" rtlCol="0">
            <a:spAutoFit/>
          </a:bodyPr>
          <a:lstStyle/>
          <a:p>
            <a:pPr algn="ctr"/>
            <a:r>
              <a:rPr lang="en-US" sz="12500" b="1" baseline="-25000" dirty="0" smtClean="0">
                <a:solidFill>
                  <a:schemeClr val="accent4">
                    <a:lumMod val="75000"/>
                    <a:lumOff val="25000"/>
                  </a:schemeClr>
                </a:solidFill>
              </a:rPr>
              <a:t>Policy Aware Content Reuse on the Web</a:t>
            </a:r>
            <a:endParaRPr lang="en-US" sz="12500" b="1" baseline="-25000" dirty="0">
              <a:solidFill>
                <a:schemeClr val="accent4">
                  <a:lumMod val="75000"/>
                  <a:lumOff val="25000"/>
                </a:schemeClr>
              </a:solidFill>
            </a:endParaRPr>
          </a:p>
        </p:txBody>
      </p:sp>
      <p:sp>
        <p:nvSpPr>
          <p:cNvPr id="91" name="TextBox 90"/>
          <p:cNvSpPr txBox="1"/>
          <p:nvPr/>
        </p:nvSpPr>
        <p:spPr>
          <a:xfrm>
            <a:off x="4140225" y="2565739"/>
            <a:ext cx="6138697" cy="1048426"/>
          </a:xfrm>
          <a:prstGeom prst="rect">
            <a:avLst/>
          </a:prstGeom>
          <a:noFill/>
        </p:spPr>
        <p:txBody>
          <a:bodyPr wrap="square" rtlCol="0">
            <a:spAutoFit/>
          </a:bodyPr>
          <a:lstStyle/>
          <a:p>
            <a:pPr algn="ctr"/>
            <a:r>
              <a:rPr lang="en-US" sz="6000" b="1" dirty="0" smtClean="0">
                <a:solidFill>
                  <a:srgbClr val="C00000"/>
                </a:solidFill>
              </a:rPr>
              <a:t>The Problem</a:t>
            </a:r>
            <a:endParaRPr lang="en-US" sz="6000" b="1" dirty="0">
              <a:solidFill>
                <a:srgbClr val="C00000"/>
              </a:solidFill>
            </a:endParaRPr>
          </a:p>
        </p:txBody>
      </p:sp>
      <p:sp>
        <p:nvSpPr>
          <p:cNvPr id="92" name="TextBox 91"/>
          <p:cNvSpPr txBox="1"/>
          <p:nvPr/>
        </p:nvSpPr>
        <p:spPr>
          <a:xfrm>
            <a:off x="18204835" y="2641938"/>
            <a:ext cx="6138697" cy="1048426"/>
          </a:xfrm>
          <a:prstGeom prst="rect">
            <a:avLst/>
          </a:prstGeom>
          <a:noFill/>
        </p:spPr>
        <p:txBody>
          <a:bodyPr wrap="square" rtlCol="0">
            <a:spAutoFit/>
          </a:bodyPr>
          <a:lstStyle/>
          <a:p>
            <a:pPr algn="ctr"/>
            <a:r>
              <a:rPr lang="en-US" sz="6000" b="1" dirty="0" smtClean="0">
                <a:solidFill>
                  <a:srgbClr val="C00000"/>
                </a:solidFill>
              </a:rPr>
              <a:t>The Solution</a:t>
            </a:r>
            <a:endParaRPr lang="en-US" sz="6000" b="1" dirty="0">
              <a:solidFill>
                <a:srgbClr val="C00000"/>
              </a:solidFill>
            </a:endParaRPr>
          </a:p>
        </p:txBody>
      </p:sp>
      <p:sp>
        <p:nvSpPr>
          <p:cNvPr id="94" name="TextBox 93"/>
          <p:cNvSpPr txBox="1"/>
          <p:nvPr/>
        </p:nvSpPr>
        <p:spPr>
          <a:xfrm>
            <a:off x="2508415" y="7782580"/>
            <a:ext cx="8780668" cy="540098"/>
          </a:xfrm>
          <a:prstGeom prst="rect">
            <a:avLst/>
          </a:prstGeom>
          <a:noFill/>
        </p:spPr>
        <p:txBody>
          <a:bodyPr wrap="square" rtlCol="0">
            <a:spAutoFit/>
          </a:bodyPr>
          <a:lstStyle/>
          <a:p>
            <a:pPr algn="ctr"/>
            <a:r>
              <a:rPr lang="en-US" sz="2800" b="1" dirty="0" smtClean="0"/>
              <a:t>How much of a problem is this?</a:t>
            </a:r>
            <a:endParaRPr lang="en-US" sz="2800" b="1" dirty="0"/>
          </a:p>
        </p:txBody>
      </p:sp>
      <p:sp>
        <p:nvSpPr>
          <p:cNvPr id="95" name="TextBox 94"/>
          <p:cNvSpPr txBox="1"/>
          <p:nvPr/>
        </p:nvSpPr>
        <p:spPr>
          <a:xfrm>
            <a:off x="14554200" y="5410201"/>
            <a:ext cx="4800600" cy="540098"/>
          </a:xfrm>
          <a:prstGeom prst="rect">
            <a:avLst/>
          </a:prstGeom>
          <a:noFill/>
        </p:spPr>
        <p:txBody>
          <a:bodyPr wrap="square" rtlCol="0">
            <a:spAutoFit/>
          </a:bodyPr>
          <a:lstStyle/>
          <a:p>
            <a:pPr algn="ctr"/>
            <a:r>
              <a:rPr lang="en-US" sz="2800" b="1" dirty="0" smtClean="0"/>
              <a:t>Background</a:t>
            </a:r>
            <a:endParaRPr lang="en-US" sz="2800" b="1" dirty="0"/>
          </a:p>
        </p:txBody>
      </p:sp>
      <p:sp>
        <p:nvSpPr>
          <p:cNvPr id="96" name="TextBox 95"/>
          <p:cNvSpPr txBox="1"/>
          <p:nvPr/>
        </p:nvSpPr>
        <p:spPr>
          <a:xfrm>
            <a:off x="1828800" y="15206010"/>
            <a:ext cx="11201400" cy="2001540"/>
          </a:xfrm>
          <a:prstGeom prst="rect">
            <a:avLst/>
          </a:prstGeom>
          <a:noFill/>
        </p:spPr>
        <p:txBody>
          <a:bodyPr wrap="square" rtlCol="0">
            <a:spAutoFit/>
          </a:bodyPr>
          <a:lstStyle/>
          <a:p>
            <a:pPr algn="ctr"/>
            <a:r>
              <a:rPr lang="en-US" sz="6000" b="1" dirty="0" err="1" smtClean="0">
                <a:solidFill>
                  <a:srgbClr val="C00000"/>
                </a:solidFill>
              </a:rPr>
              <a:t>FlickrCC</a:t>
            </a:r>
            <a:r>
              <a:rPr lang="en-US" sz="6000" b="1" dirty="0" smtClean="0">
                <a:solidFill>
                  <a:srgbClr val="C00000"/>
                </a:solidFill>
              </a:rPr>
              <a:t> Attribution License Violations Validator</a:t>
            </a:r>
            <a:endParaRPr lang="en-US" sz="6000" b="1" dirty="0">
              <a:solidFill>
                <a:srgbClr val="C00000"/>
              </a:solidFill>
            </a:endParaRPr>
          </a:p>
        </p:txBody>
      </p:sp>
      <p:sp>
        <p:nvSpPr>
          <p:cNvPr id="97" name="TextBox 96"/>
          <p:cNvSpPr txBox="1"/>
          <p:nvPr/>
        </p:nvSpPr>
        <p:spPr>
          <a:xfrm>
            <a:off x="16383000" y="15214942"/>
            <a:ext cx="11201400" cy="1048426"/>
          </a:xfrm>
          <a:prstGeom prst="rect">
            <a:avLst/>
          </a:prstGeom>
          <a:noFill/>
        </p:spPr>
        <p:txBody>
          <a:bodyPr wrap="square" rtlCol="0">
            <a:spAutoFit/>
          </a:bodyPr>
          <a:lstStyle/>
          <a:p>
            <a:pPr algn="ctr"/>
            <a:r>
              <a:rPr lang="en-US" sz="6000" b="1" dirty="0" smtClean="0">
                <a:solidFill>
                  <a:srgbClr val="C00000"/>
                </a:solidFill>
              </a:rPr>
              <a:t>Semantic Clipboard</a:t>
            </a:r>
            <a:endParaRPr lang="en-US" sz="6000" b="1" dirty="0">
              <a:solidFill>
                <a:srgbClr val="C00000"/>
              </a:solidFill>
            </a:endParaRPr>
          </a:p>
        </p:txBody>
      </p:sp>
      <p:sp>
        <p:nvSpPr>
          <p:cNvPr id="98" name="TextBox 97"/>
          <p:cNvSpPr txBox="1"/>
          <p:nvPr/>
        </p:nvSpPr>
        <p:spPr>
          <a:xfrm>
            <a:off x="685800" y="24307802"/>
            <a:ext cx="13639800" cy="730721"/>
          </a:xfrm>
          <a:prstGeom prst="rect">
            <a:avLst/>
          </a:prstGeom>
          <a:noFill/>
        </p:spPr>
        <p:txBody>
          <a:bodyPr wrap="square" rtlCol="0">
            <a:spAutoFit/>
          </a:bodyPr>
          <a:lstStyle/>
          <a:p>
            <a:pPr algn="ctr"/>
            <a:r>
              <a:rPr lang="en-US" sz="4000" b="1" dirty="0" smtClean="0">
                <a:solidFill>
                  <a:srgbClr val="C00000"/>
                </a:solidFill>
              </a:rPr>
              <a:t>Goal</a:t>
            </a:r>
            <a:endParaRPr lang="en-US" sz="4000" b="1" dirty="0">
              <a:solidFill>
                <a:srgbClr val="C00000"/>
              </a:solidFill>
            </a:endParaRPr>
          </a:p>
        </p:txBody>
      </p:sp>
      <p:sp>
        <p:nvSpPr>
          <p:cNvPr id="99" name="TextBox 98"/>
          <p:cNvSpPr txBox="1"/>
          <p:nvPr/>
        </p:nvSpPr>
        <p:spPr>
          <a:xfrm>
            <a:off x="14935200" y="24307802"/>
            <a:ext cx="13639800" cy="730721"/>
          </a:xfrm>
          <a:prstGeom prst="rect">
            <a:avLst/>
          </a:prstGeom>
          <a:noFill/>
        </p:spPr>
        <p:txBody>
          <a:bodyPr wrap="square" rtlCol="0">
            <a:spAutoFit/>
          </a:bodyPr>
          <a:lstStyle/>
          <a:p>
            <a:pPr algn="ctr"/>
            <a:r>
              <a:rPr lang="en-US" sz="4000" b="1" dirty="0" smtClean="0">
                <a:solidFill>
                  <a:srgbClr val="C00000"/>
                </a:solidFill>
              </a:rPr>
              <a:t>Goal</a:t>
            </a:r>
            <a:endParaRPr lang="en-US" sz="4000" b="1" dirty="0">
              <a:solidFill>
                <a:srgbClr val="C00000"/>
              </a:solidFill>
            </a:endParaRPr>
          </a:p>
        </p:txBody>
      </p:sp>
      <p:sp>
        <p:nvSpPr>
          <p:cNvPr id="102" name="TextBox 101"/>
          <p:cNvSpPr txBox="1"/>
          <p:nvPr/>
        </p:nvSpPr>
        <p:spPr>
          <a:xfrm>
            <a:off x="14935200" y="26212801"/>
            <a:ext cx="13639800" cy="730721"/>
          </a:xfrm>
          <a:prstGeom prst="rect">
            <a:avLst/>
          </a:prstGeom>
          <a:noFill/>
        </p:spPr>
        <p:txBody>
          <a:bodyPr wrap="square" rtlCol="0">
            <a:spAutoFit/>
          </a:bodyPr>
          <a:lstStyle/>
          <a:p>
            <a:pPr algn="ctr"/>
            <a:r>
              <a:rPr lang="en-US" sz="4000" b="1" dirty="0" smtClean="0">
                <a:solidFill>
                  <a:srgbClr val="C00000"/>
                </a:solidFill>
              </a:rPr>
              <a:t>Components</a:t>
            </a:r>
            <a:endParaRPr lang="en-US" sz="4000" b="1" dirty="0">
              <a:solidFill>
                <a:srgbClr val="C00000"/>
              </a:solidFill>
            </a:endParaRPr>
          </a:p>
        </p:txBody>
      </p:sp>
      <p:sp>
        <p:nvSpPr>
          <p:cNvPr id="103" name="TextBox 102"/>
          <p:cNvSpPr txBox="1"/>
          <p:nvPr/>
        </p:nvSpPr>
        <p:spPr>
          <a:xfrm>
            <a:off x="762000" y="25603201"/>
            <a:ext cx="13639800" cy="730721"/>
          </a:xfrm>
          <a:prstGeom prst="rect">
            <a:avLst/>
          </a:prstGeom>
          <a:noFill/>
        </p:spPr>
        <p:txBody>
          <a:bodyPr wrap="square" rtlCol="0">
            <a:spAutoFit/>
          </a:bodyPr>
          <a:lstStyle/>
          <a:p>
            <a:pPr algn="ctr"/>
            <a:r>
              <a:rPr lang="en-US" sz="4000" b="1" dirty="0" smtClean="0">
                <a:solidFill>
                  <a:srgbClr val="C00000"/>
                </a:solidFill>
              </a:rPr>
              <a:t>Components</a:t>
            </a:r>
            <a:endParaRPr lang="en-US" sz="4000" b="1" dirty="0">
              <a:solidFill>
                <a:srgbClr val="C00000"/>
              </a:solidFill>
            </a:endParaRPr>
          </a:p>
        </p:txBody>
      </p:sp>
      <p:sp>
        <p:nvSpPr>
          <p:cNvPr id="104" name="TextBox 103"/>
          <p:cNvSpPr txBox="1"/>
          <p:nvPr/>
        </p:nvSpPr>
        <p:spPr>
          <a:xfrm>
            <a:off x="838200" y="35814000"/>
            <a:ext cx="11201400" cy="1048426"/>
          </a:xfrm>
          <a:prstGeom prst="rect">
            <a:avLst/>
          </a:prstGeom>
          <a:noFill/>
        </p:spPr>
        <p:txBody>
          <a:bodyPr wrap="square" rtlCol="0">
            <a:spAutoFit/>
          </a:bodyPr>
          <a:lstStyle/>
          <a:p>
            <a:pPr algn="ctr"/>
            <a:r>
              <a:rPr lang="en-US" sz="6000" b="1" dirty="0" smtClean="0">
                <a:solidFill>
                  <a:srgbClr val="C00000"/>
                </a:solidFill>
              </a:rPr>
              <a:t>Contributions</a:t>
            </a:r>
            <a:endParaRPr lang="en-US" sz="6000" b="1" dirty="0">
              <a:solidFill>
                <a:srgbClr val="C00000"/>
              </a:solidFill>
            </a:endParaRPr>
          </a:p>
        </p:txBody>
      </p:sp>
      <p:pic>
        <p:nvPicPr>
          <p:cNvPr id="105" name="Picture 1"/>
          <p:cNvPicPr>
            <a:picLocks noChangeAspect="1" noChangeArrowheads="1"/>
          </p:cNvPicPr>
          <p:nvPr/>
        </p:nvPicPr>
        <p:blipFill>
          <a:blip r:embed="rId17"/>
          <a:srcRect/>
          <a:stretch>
            <a:fillRect/>
          </a:stretch>
        </p:blipFill>
        <p:spPr bwMode="auto">
          <a:xfrm>
            <a:off x="312964" y="456749"/>
            <a:ext cx="3790950" cy="1771026"/>
          </a:xfrm>
          <a:prstGeom prst="rect">
            <a:avLst/>
          </a:prstGeom>
          <a:noFill/>
          <a:ln w="9525">
            <a:noFill/>
            <a:round/>
            <a:headEnd/>
            <a:tailEnd/>
          </a:ln>
          <a:effectLst/>
        </p:spPr>
      </p:pic>
      <p:sp>
        <p:nvSpPr>
          <p:cNvPr id="106" name="TextBox 105"/>
          <p:cNvSpPr txBox="1"/>
          <p:nvPr/>
        </p:nvSpPr>
        <p:spPr>
          <a:xfrm>
            <a:off x="17145000" y="35890202"/>
            <a:ext cx="11201400" cy="1048426"/>
          </a:xfrm>
          <a:prstGeom prst="rect">
            <a:avLst/>
          </a:prstGeom>
          <a:noFill/>
        </p:spPr>
        <p:txBody>
          <a:bodyPr wrap="square" rtlCol="0">
            <a:spAutoFit/>
          </a:bodyPr>
          <a:lstStyle/>
          <a:p>
            <a:pPr algn="ctr"/>
            <a:r>
              <a:rPr lang="en-US" sz="6000" b="1" dirty="0" smtClean="0">
                <a:solidFill>
                  <a:srgbClr val="C00000"/>
                </a:solidFill>
              </a:rPr>
              <a:t>Future Work</a:t>
            </a:r>
            <a:endParaRPr lang="en-US" sz="6000" b="1" dirty="0">
              <a:solidFill>
                <a:srgbClr val="C00000"/>
              </a:solidFill>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29213" rtl="0" eaLnBrk="1" fontAlgn="base" latinLnBrk="0" hangingPunct="1">
          <a:lnSpc>
            <a:spcPct val="100000"/>
          </a:lnSpc>
          <a:spcBef>
            <a:spcPct val="0"/>
          </a:spcBef>
          <a:spcAft>
            <a:spcPct val="0"/>
          </a:spcAft>
          <a:buClrTx/>
          <a:buSzTx/>
          <a:buFontTx/>
          <a:buNone/>
          <a:tabLst/>
          <a:defRPr kumimoji="0" lang="en-US" sz="10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29213" rtl="0" eaLnBrk="1" fontAlgn="base" latinLnBrk="0" hangingPunct="1">
          <a:lnSpc>
            <a:spcPct val="100000"/>
          </a:lnSpc>
          <a:spcBef>
            <a:spcPct val="0"/>
          </a:spcBef>
          <a:spcAft>
            <a:spcPct val="0"/>
          </a:spcAft>
          <a:buClrTx/>
          <a:buSzTx/>
          <a:buFontTx/>
          <a:buNone/>
          <a:tabLst/>
          <a:defRPr kumimoji="0" lang="en-US" sz="10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4242</TotalTime>
  <Words>1036</Words>
  <Application>Microsoft Office PowerPoint</Application>
  <PresentationFormat>Custom</PresentationFormat>
  <Paragraphs>104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Slide 1</vt:lpstr>
    </vt:vector>
  </TitlesOfParts>
  <Company> Dawn Enterprises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ftilley</dc:creator>
  <cp:lastModifiedBy>Oshani Seneviratne</cp:lastModifiedBy>
  <cp:revision>183</cp:revision>
  <dcterms:created xsi:type="dcterms:W3CDTF">2006-10-30T15:29:03Z</dcterms:created>
  <dcterms:modified xsi:type="dcterms:W3CDTF">2009-03-24T23:32:41Z</dcterms:modified>
</cp:coreProperties>
</file>