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945600" cy="32918400"/>
  <p:notesSz cx="7315200" cy="9601200"/>
  <p:defaultTextStyle>
    <a:defPPr>
      <a:defRPr lang="en-US"/>
    </a:defPPr>
    <a:lvl1pPr algn="l" rtl="0" fontAlgn="base">
      <a:spcBef>
        <a:spcPct val="0"/>
      </a:spcBef>
      <a:spcAft>
        <a:spcPct val="0"/>
      </a:spcAft>
      <a:defRPr sz="10000" kern="1200">
        <a:solidFill>
          <a:schemeClr val="tx1"/>
        </a:solidFill>
        <a:latin typeface="Arial" charset="0"/>
        <a:ea typeface="+mn-ea"/>
        <a:cs typeface="+mn-cs"/>
      </a:defRPr>
    </a:lvl1pPr>
    <a:lvl2pPr marL="457200" algn="l" rtl="0" fontAlgn="base">
      <a:spcBef>
        <a:spcPct val="0"/>
      </a:spcBef>
      <a:spcAft>
        <a:spcPct val="0"/>
      </a:spcAft>
      <a:defRPr sz="10000" kern="1200">
        <a:solidFill>
          <a:schemeClr val="tx1"/>
        </a:solidFill>
        <a:latin typeface="Arial" charset="0"/>
        <a:ea typeface="+mn-ea"/>
        <a:cs typeface="+mn-cs"/>
      </a:defRPr>
    </a:lvl2pPr>
    <a:lvl3pPr marL="914400" algn="l" rtl="0" fontAlgn="base">
      <a:spcBef>
        <a:spcPct val="0"/>
      </a:spcBef>
      <a:spcAft>
        <a:spcPct val="0"/>
      </a:spcAft>
      <a:defRPr sz="10000" kern="1200">
        <a:solidFill>
          <a:schemeClr val="tx1"/>
        </a:solidFill>
        <a:latin typeface="Arial" charset="0"/>
        <a:ea typeface="+mn-ea"/>
        <a:cs typeface="+mn-cs"/>
      </a:defRPr>
    </a:lvl3pPr>
    <a:lvl4pPr marL="1371600" algn="l" rtl="0" fontAlgn="base">
      <a:spcBef>
        <a:spcPct val="0"/>
      </a:spcBef>
      <a:spcAft>
        <a:spcPct val="0"/>
      </a:spcAft>
      <a:defRPr sz="10000" kern="1200">
        <a:solidFill>
          <a:schemeClr val="tx1"/>
        </a:solidFill>
        <a:latin typeface="Arial" charset="0"/>
        <a:ea typeface="+mn-ea"/>
        <a:cs typeface="+mn-cs"/>
      </a:defRPr>
    </a:lvl4pPr>
    <a:lvl5pPr marL="1828800" algn="l" rtl="0" fontAlgn="base">
      <a:spcBef>
        <a:spcPct val="0"/>
      </a:spcBef>
      <a:spcAft>
        <a:spcPct val="0"/>
      </a:spcAft>
      <a:defRPr sz="10000" kern="1200">
        <a:solidFill>
          <a:schemeClr val="tx1"/>
        </a:solidFill>
        <a:latin typeface="Arial" charset="0"/>
        <a:ea typeface="+mn-ea"/>
        <a:cs typeface="+mn-cs"/>
      </a:defRPr>
    </a:lvl5pPr>
    <a:lvl6pPr marL="2286000" algn="l" defTabSz="914400" rtl="0" eaLnBrk="1" latinLnBrk="0" hangingPunct="1">
      <a:defRPr sz="10000" kern="1200">
        <a:solidFill>
          <a:schemeClr val="tx1"/>
        </a:solidFill>
        <a:latin typeface="Arial" charset="0"/>
        <a:ea typeface="+mn-ea"/>
        <a:cs typeface="+mn-cs"/>
      </a:defRPr>
    </a:lvl6pPr>
    <a:lvl7pPr marL="2743200" algn="l" defTabSz="914400" rtl="0" eaLnBrk="1" latinLnBrk="0" hangingPunct="1">
      <a:defRPr sz="10000" kern="1200">
        <a:solidFill>
          <a:schemeClr val="tx1"/>
        </a:solidFill>
        <a:latin typeface="Arial" charset="0"/>
        <a:ea typeface="+mn-ea"/>
        <a:cs typeface="+mn-cs"/>
      </a:defRPr>
    </a:lvl7pPr>
    <a:lvl8pPr marL="3200400" algn="l" defTabSz="914400" rtl="0" eaLnBrk="1" latinLnBrk="0" hangingPunct="1">
      <a:defRPr sz="10000" kern="1200">
        <a:solidFill>
          <a:schemeClr val="tx1"/>
        </a:solidFill>
        <a:latin typeface="Arial" charset="0"/>
        <a:ea typeface="+mn-ea"/>
        <a:cs typeface="+mn-cs"/>
      </a:defRPr>
    </a:lvl8pPr>
    <a:lvl9pPr marL="3657600" algn="l" defTabSz="914400" rtl="0" eaLnBrk="1" latinLnBrk="0" hangingPunct="1">
      <a:defRPr sz="10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autoAdjust="0"/>
    <p:restoredTop sz="99279" autoAdjust="0"/>
  </p:normalViewPr>
  <p:slideViewPr>
    <p:cSldViewPr>
      <p:cViewPr>
        <p:scale>
          <a:sx n="44" d="100"/>
          <a:sy n="44" d="100"/>
        </p:scale>
        <p:origin x="-750" y="4116"/>
      </p:cViewPr>
      <p:guideLst>
        <p:guide orient="horz" pos="10369"/>
        <p:guide pos="6913"/>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EAE16A-ADEB-474D-939B-7003B925655D}" type="doc">
      <dgm:prSet loTypeId="urn:microsoft.com/office/officeart/2005/8/layout/gear1" loCatId="cycle" qsTypeId="urn:microsoft.com/office/officeart/2005/8/quickstyle/simple1" qsCatId="simple" csTypeId="urn:microsoft.com/office/officeart/2005/8/colors/accent1_2" csCatId="accent1" phldr="1"/>
      <dgm:spPr/>
    </dgm:pt>
    <dgm:pt modelId="{EEFFF10D-E15E-460D-A2DB-A265A6624F85}">
      <dgm:prSet phldrT="[Text]"/>
      <dgm:spPr/>
      <dgm:t>
        <a:bodyPr/>
        <a:lstStyle/>
        <a:p>
          <a:r>
            <a:rPr lang="en-US" dirty="0" smtClean="0"/>
            <a:t>Policies </a:t>
          </a:r>
          <a:endParaRPr lang="en-US" dirty="0"/>
        </a:p>
      </dgm:t>
    </dgm:pt>
    <dgm:pt modelId="{4EA6FB97-A84F-462C-AFE2-EB94103360E6}" type="parTrans" cxnId="{F0A3AB32-3440-487E-B307-410CD7CAF3E6}">
      <dgm:prSet/>
      <dgm:spPr/>
      <dgm:t>
        <a:bodyPr/>
        <a:lstStyle/>
        <a:p>
          <a:endParaRPr lang="en-US"/>
        </a:p>
      </dgm:t>
    </dgm:pt>
    <dgm:pt modelId="{D2DB0060-F3CB-4939-AEB8-DFDE32A97C4A}" type="sibTrans" cxnId="{F0A3AB32-3440-487E-B307-410CD7CAF3E6}">
      <dgm:prSet/>
      <dgm:spPr/>
      <dgm:t>
        <a:bodyPr/>
        <a:lstStyle/>
        <a:p>
          <a:endParaRPr lang="en-US"/>
        </a:p>
      </dgm:t>
    </dgm:pt>
    <dgm:pt modelId="{0875657B-0E5B-468B-AA6A-16E3B2555807}">
      <dgm:prSet phldrT="[Text]"/>
      <dgm:spPr/>
      <dgm:t>
        <a:bodyPr/>
        <a:lstStyle/>
        <a:p>
          <a:r>
            <a:rPr lang="en-US" dirty="0" smtClean="0"/>
            <a:t>Content</a:t>
          </a:r>
          <a:endParaRPr lang="en-US" dirty="0"/>
        </a:p>
      </dgm:t>
    </dgm:pt>
    <dgm:pt modelId="{1EE59FFE-D252-4186-8C9A-F0254C36A9C3}" type="parTrans" cxnId="{765D0F12-4CFD-4D35-8E76-F3AFD31AC88C}">
      <dgm:prSet/>
      <dgm:spPr/>
      <dgm:t>
        <a:bodyPr/>
        <a:lstStyle/>
        <a:p>
          <a:endParaRPr lang="en-US"/>
        </a:p>
      </dgm:t>
    </dgm:pt>
    <dgm:pt modelId="{413484A0-9341-4FEF-8E8E-D218CFBE95BC}" type="sibTrans" cxnId="{765D0F12-4CFD-4D35-8E76-F3AFD31AC88C}">
      <dgm:prSet/>
      <dgm:spPr/>
      <dgm:t>
        <a:bodyPr/>
        <a:lstStyle/>
        <a:p>
          <a:endParaRPr lang="en-US"/>
        </a:p>
      </dgm:t>
    </dgm:pt>
    <dgm:pt modelId="{1706D3BF-EABD-4994-B55C-65E14496CD5F}">
      <dgm:prSet phldrT="[Text]"/>
      <dgm:spPr/>
      <dgm:t>
        <a:bodyPr/>
        <a:lstStyle/>
        <a:p>
          <a:r>
            <a:rPr lang="en-US" dirty="0" smtClean="0"/>
            <a:t>Reuse</a:t>
          </a:r>
          <a:endParaRPr lang="en-US" dirty="0"/>
        </a:p>
      </dgm:t>
    </dgm:pt>
    <dgm:pt modelId="{F5ABEE8B-E018-4897-B636-9AAA6EE3AD4E}" type="parTrans" cxnId="{EE345B17-EBF8-4373-B561-417642EE538C}">
      <dgm:prSet/>
      <dgm:spPr/>
      <dgm:t>
        <a:bodyPr/>
        <a:lstStyle/>
        <a:p>
          <a:endParaRPr lang="en-US"/>
        </a:p>
      </dgm:t>
    </dgm:pt>
    <dgm:pt modelId="{22E21531-1DF1-4D1D-A593-D7680597F7A6}" type="sibTrans" cxnId="{EE345B17-EBF8-4373-B561-417642EE538C}">
      <dgm:prSet/>
      <dgm:spPr/>
      <dgm:t>
        <a:bodyPr/>
        <a:lstStyle/>
        <a:p>
          <a:endParaRPr lang="en-US"/>
        </a:p>
      </dgm:t>
    </dgm:pt>
    <dgm:pt modelId="{E2CEFB59-4BCE-446F-939B-0F757C2F20B0}" type="pres">
      <dgm:prSet presAssocID="{E4EAE16A-ADEB-474D-939B-7003B925655D}" presName="composite" presStyleCnt="0">
        <dgm:presLayoutVars>
          <dgm:chMax val="3"/>
          <dgm:animLvl val="lvl"/>
          <dgm:resizeHandles val="exact"/>
        </dgm:presLayoutVars>
      </dgm:prSet>
      <dgm:spPr/>
    </dgm:pt>
    <dgm:pt modelId="{B1302FF5-1C54-480D-A859-9D05CF9A4D4C}" type="pres">
      <dgm:prSet presAssocID="{EEFFF10D-E15E-460D-A2DB-A265A6624F85}" presName="gear1" presStyleLbl="node1" presStyleIdx="0" presStyleCnt="3" custLinFactNeighborX="-2889" custLinFactNeighborY="-956">
        <dgm:presLayoutVars>
          <dgm:chMax val="1"/>
          <dgm:bulletEnabled val="1"/>
        </dgm:presLayoutVars>
      </dgm:prSet>
      <dgm:spPr/>
      <dgm:t>
        <a:bodyPr/>
        <a:lstStyle/>
        <a:p>
          <a:endParaRPr lang="en-US"/>
        </a:p>
      </dgm:t>
    </dgm:pt>
    <dgm:pt modelId="{BBC2A074-DC3C-4416-A81C-39A716B0F6EB}" type="pres">
      <dgm:prSet presAssocID="{EEFFF10D-E15E-460D-A2DB-A265A6624F85}" presName="gear1srcNode" presStyleLbl="node1" presStyleIdx="0" presStyleCnt="3"/>
      <dgm:spPr/>
      <dgm:t>
        <a:bodyPr/>
        <a:lstStyle/>
        <a:p>
          <a:endParaRPr lang="en-US"/>
        </a:p>
      </dgm:t>
    </dgm:pt>
    <dgm:pt modelId="{8FBCAFF0-A76C-4E99-9ADB-643132CC8624}" type="pres">
      <dgm:prSet presAssocID="{EEFFF10D-E15E-460D-A2DB-A265A6624F85}" presName="gear1dstNode" presStyleLbl="node1" presStyleIdx="0" presStyleCnt="3"/>
      <dgm:spPr/>
      <dgm:t>
        <a:bodyPr/>
        <a:lstStyle/>
        <a:p>
          <a:endParaRPr lang="en-US"/>
        </a:p>
      </dgm:t>
    </dgm:pt>
    <dgm:pt modelId="{667AD7FE-C513-4A65-AA60-C247B988F816}" type="pres">
      <dgm:prSet presAssocID="{0875657B-0E5B-468B-AA6A-16E3B2555807}" presName="gear2" presStyleLbl="node1" presStyleIdx="1" presStyleCnt="3">
        <dgm:presLayoutVars>
          <dgm:chMax val="1"/>
          <dgm:bulletEnabled val="1"/>
        </dgm:presLayoutVars>
      </dgm:prSet>
      <dgm:spPr/>
      <dgm:t>
        <a:bodyPr/>
        <a:lstStyle/>
        <a:p>
          <a:endParaRPr lang="en-US"/>
        </a:p>
      </dgm:t>
    </dgm:pt>
    <dgm:pt modelId="{38F986CA-7A49-4F1C-89D6-CBAF7456BA59}" type="pres">
      <dgm:prSet presAssocID="{0875657B-0E5B-468B-AA6A-16E3B2555807}" presName="gear2srcNode" presStyleLbl="node1" presStyleIdx="1" presStyleCnt="3"/>
      <dgm:spPr/>
      <dgm:t>
        <a:bodyPr/>
        <a:lstStyle/>
        <a:p>
          <a:endParaRPr lang="en-US"/>
        </a:p>
      </dgm:t>
    </dgm:pt>
    <dgm:pt modelId="{97E08D8E-6C86-4B90-B822-291F93449FC6}" type="pres">
      <dgm:prSet presAssocID="{0875657B-0E5B-468B-AA6A-16E3B2555807}" presName="gear2dstNode" presStyleLbl="node1" presStyleIdx="1" presStyleCnt="3"/>
      <dgm:spPr/>
      <dgm:t>
        <a:bodyPr/>
        <a:lstStyle/>
        <a:p>
          <a:endParaRPr lang="en-US"/>
        </a:p>
      </dgm:t>
    </dgm:pt>
    <dgm:pt modelId="{ADCCE029-33DD-470D-83BC-EE8A0F50B547}" type="pres">
      <dgm:prSet presAssocID="{1706D3BF-EABD-4994-B55C-65E14496CD5F}" presName="gear3" presStyleLbl="node1" presStyleIdx="2" presStyleCnt="3"/>
      <dgm:spPr/>
      <dgm:t>
        <a:bodyPr/>
        <a:lstStyle/>
        <a:p>
          <a:endParaRPr lang="en-US"/>
        </a:p>
      </dgm:t>
    </dgm:pt>
    <dgm:pt modelId="{292AF718-9350-4355-91A8-40B4A1A1D680}" type="pres">
      <dgm:prSet presAssocID="{1706D3BF-EABD-4994-B55C-65E14496CD5F}" presName="gear3tx" presStyleLbl="node1" presStyleIdx="2" presStyleCnt="3">
        <dgm:presLayoutVars>
          <dgm:chMax val="1"/>
          <dgm:bulletEnabled val="1"/>
        </dgm:presLayoutVars>
      </dgm:prSet>
      <dgm:spPr/>
      <dgm:t>
        <a:bodyPr/>
        <a:lstStyle/>
        <a:p>
          <a:endParaRPr lang="en-US"/>
        </a:p>
      </dgm:t>
    </dgm:pt>
    <dgm:pt modelId="{C613DEDE-8D11-429C-9831-6A6C2FB18854}" type="pres">
      <dgm:prSet presAssocID="{1706D3BF-EABD-4994-B55C-65E14496CD5F}" presName="gear3srcNode" presStyleLbl="node1" presStyleIdx="2" presStyleCnt="3"/>
      <dgm:spPr/>
      <dgm:t>
        <a:bodyPr/>
        <a:lstStyle/>
        <a:p>
          <a:endParaRPr lang="en-US"/>
        </a:p>
      </dgm:t>
    </dgm:pt>
    <dgm:pt modelId="{E6DF28DB-323C-4FC0-B03B-CCA6644E5869}" type="pres">
      <dgm:prSet presAssocID="{1706D3BF-EABD-4994-B55C-65E14496CD5F}" presName="gear3dstNode" presStyleLbl="node1" presStyleIdx="2" presStyleCnt="3"/>
      <dgm:spPr/>
      <dgm:t>
        <a:bodyPr/>
        <a:lstStyle/>
        <a:p>
          <a:endParaRPr lang="en-US"/>
        </a:p>
      </dgm:t>
    </dgm:pt>
    <dgm:pt modelId="{A736D1F3-27ED-46B9-B059-93B121ED27E7}" type="pres">
      <dgm:prSet presAssocID="{D2DB0060-F3CB-4939-AEB8-DFDE32A97C4A}" presName="connector1" presStyleLbl="sibTrans2D1" presStyleIdx="0" presStyleCnt="3"/>
      <dgm:spPr/>
      <dgm:t>
        <a:bodyPr/>
        <a:lstStyle/>
        <a:p>
          <a:endParaRPr lang="en-US"/>
        </a:p>
      </dgm:t>
    </dgm:pt>
    <dgm:pt modelId="{C6D1D0ED-831D-4B52-A88B-D5F82D0F5A26}" type="pres">
      <dgm:prSet presAssocID="{413484A0-9341-4FEF-8E8E-D218CFBE95BC}" presName="connector2" presStyleLbl="sibTrans2D1" presStyleIdx="1" presStyleCnt="3"/>
      <dgm:spPr/>
      <dgm:t>
        <a:bodyPr/>
        <a:lstStyle/>
        <a:p>
          <a:endParaRPr lang="en-US"/>
        </a:p>
      </dgm:t>
    </dgm:pt>
    <dgm:pt modelId="{8EAF4987-E2EF-47D3-A25C-16AFC365CEDD}" type="pres">
      <dgm:prSet presAssocID="{22E21531-1DF1-4D1D-A593-D7680597F7A6}" presName="connector3" presStyleLbl="sibTrans2D1" presStyleIdx="2" presStyleCnt="3"/>
      <dgm:spPr/>
      <dgm:t>
        <a:bodyPr/>
        <a:lstStyle/>
        <a:p>
          <a:endParaRPr lang="en-US"/>
        </a:p>
      </dgm:t>
    </dgm:pt>
  </dgm:ptLst>
  <dgm:cxnLst>
    <dgm:cxn modelId="{F15D87AF-A6C9-43B4-8FD5-24ED7FD28431}" type="presOf" srcId="{EEFFF10D-E15E-460D-A2DB-A265A6624F85}" destId="{8FBCAFF0-A76C-4E99-9ADB-643132CC8624}" srcOrd="2" destOrd="0" presId="urn:microsoft.com/office/officeart/2005/8/layout/gear1"/>
    <dgm:cxn modelId="{F0A3AB32-3440-487E-B307-410CD7CAF3E6}" srcId="{E4EAE16A-ADEB-474D-939B-7003B925655D}" destId="{EEFFF10D-E15E-460D-A2DB-A265A6624F85}" srcOrd="0" destOrd="0" parTransId="{4EA6FB97-A84F-462C-AFE2-EB94103360E6}" sibTransId="{D2DB0060-F3CB-4939-AEB8-DFDE32A97C4A}"/>
    <dgm:cxn modelId="{2555B815-9AC6-489C-AF6C-51B79318D1DC}" type="presOf" srcId="{0875657B-0E5B-468B-AA6A-16E3B2555807}" destId="{97E08D8E-6C86-4B90-B822-291F93449FC6}" srcOrd="2" destOrd="0" presId="urn:microsoft.com/office/officeart/2005/8/layout/gear1"/>
    <dgm:cxn modelId="{30BE14D3-CA12-46A7-B1A4-C94FBEB85B1F}" type="presOf" srcId="{0875657B-0E5B-468B-AA6A-16E3B2555807}" destId="{38F986CA-7A49-4F1C-89D6-CBAF7456BA59}" srcOrd="1" destOrd="0" presId="urn:microsoft.com/office/officeart/2005/8/layout/gear1"/>
    <dgm:cxn modelId="{9CB8D8A0-7C29-4ADB-9631-76125F378ED7}" type="presOf" srcId="{E4EAE16A-ADEB-474D-939B-7003B925655D}" destId="{E2CEFB59-4BCE-446F-939B-0F757C2F20B0}" srcOrd="0" destOrd="0" presId="urn:microsoft.com/office/officeart/2005/8/layout/gear1"/>
    <dgm:cxn modelId="{8DD161C5-7F6A-4952-8777-EF8ED678B804}" type="presOf" srcId="{0875657B-0E5B-468B-AA6A-16E3B2555807}" destId="{667AD7FE-C513-4A65-AA60-C247B988F816}" srcOrd="0" destOrd="0" presId="urn:microsoft.com/office/officeart/2005/8/layout/gear1"/>
    <dgm:cxn modelId="{16D0F5BD-B27B-45D6-96FA-E7ED2714E72D}" type="presOf" srcId="{1706D3BF-EABD-4994-B55C-65E14496CD5F}" destId="{ADCCE029-33DD-470D-83BC-EE8A0F50B547}" srcOrd="0" destOrd="0" presId="urn:microsoft.com/office/officeart/2005/8/layout/gear1"/>
    <dgm:cxn modelId="{54E2B981-D058-4537-ADC4-0CC28C11CEDE}" type="presOf" srcId="{22E21531-1DF1-4D1D-A593-D7680597F7A6}" destId="{8EAF4987-E2EF-47D3-A25C-16AFC365CEDD}" srcOrd="0" destOrd="0" presId="urn:microsoft.com/office/officeart/2005/8/layout/gear1"/>
    <dgm:cxn modelId="{6C0356C8-710B-42C4-AF69-E2B519859410}" type="presOf" srcId="{1706D3BF-EABD-4994-B55C-65E14496CD5F}" destId="{292AF718-9350-4355-91A8-40B4A1A1D680}" srcOrd="1" destOrd="0" presId="urn:microsoft.com/office/officeart/2005/8/layout/gear1"/>
    <dgm:cxn modelId="{72E95ABC-0CCF-4D8E-A4B9-7301B131FFA8}" type="presOf" srcId="{EEFFF10D-E15E-460D-A2DB-A265A6624F85}" destId="{BBC2A074-DC3C-4416-A81C-39A716B0F6EB}" srcOrd="1" destOrd="0" presId="urn:microsoft.com/office/officeart/2005/8/layout/gear1"/>
    <dgm:cxn modelId="{EE345B17-EBF8-4373-B561-417642EE538C}" srcId="{E4EAE16A-ADEB-474D-939B-7003B925655D}" destId="{1706D3BF-EABD-4994-B55C-65E14496CD5F}" srcOrd="2" destOrd="0" parTransId="{F5ABEE8B-E018-4897-B636-9AAA6EE3AD4E}" sibTransId="{22E21531-1DF1-4D1D-A593-D7680597F7A6}"/>
    <dgm:cxn modelId="{18ADBD2D-05D6-4C41-9091-6F6840EFE8FA}" type="presOf" srcId="{1706D3BF-EABD-4994-B55C-65E14496CD5F}" destId="{C613DEDE-8D11-429C-9831-6A6C2FB18854}" srcOrd="2" destOrd="0" presId="urn:microsoft.com/office/officeart/2005/8/layout/gear1"/>
    <dgm:cxn modelId="{D4AB160F-BD20-4192-AC6A-9B9F44D3D244}" type="presOf" srcId="{1706D3BF-EABD-4994-B55C-65E14496CD5F}" destId="{E6DF28DB-323C-4FC0-B03B-CCA6644E5869}" srcOrd="3" destOrd="0" presId="urn:microsoft.com/office/officeart/2005/8/layout/gear1"/>
    <dgm:cxn modelId="{BEED411C-9D0B-46F4-9A66-0D91DC7022FA}" type="presOf" srcId="{EEFFF10D-E15E-460D-A2DB-A265A6624F85}" destId="{B1302FF5-1C54-480D-A859-9D05CF9A4D4C}" srcOrd="0" destOrd="0" presId="urn:microsoft.com/office/officeart/2005/8/layout/gear1"/>
    <dgm:cxn modelId="{297E35E6-33E7-4B35-AA82-6BC8574242E4}" type="presOf" srcId="{413484A0-9341-4FEF-8E8E-D218CFBE95BC}" destId="{C6D1D0ED-831D-4B52-A88B-D5F82D0F5A26}" srcOrd="0" destOrd="0" presId="urn:microsoft.com/office/officeart/2005/8/layout/gear1"/>
    <dgm:cxn modelId="{E615C5F4-F86E-4F8A-9B9C-80C277E4128C}" type="presOf" srcId="{D2DB0060-F3CB-4939-AEB8-DFDE32A97C4A}" destId="{A736D1F3-27ED-46B9-B059-93B121ED27E7}" srcOrd="0" destOrd="0" presId="urn:microsoft.com/office/officeart/2005/8/layout/gear1"/>
    <dgm:cxn modelId="{765D0F12-4CFD-4D35-8E76-F3AFD31AC88C}" srcId="{E4EAE16A-ADEB-474D-939B-7003B925655D}" destId="{0875657B-0E5B-468B-AA6A-16E3B2555807}" srcOrd="1" destOrd="0" parTransId="{1EE59FFE-D252-4186-8C9A-F0254C36A9C3}" sibTransId="{413484A0-9341-4FEF-8E8E-D218CFBE95BC}"/>
    <dgm:cxn modelId="{C36D37D6-602E-4E09-9159-FC120BE8E1DB}" type="presParOf" srcId="{E2CEFB59-4BCE-446F-939B-0F757C2F20B0}" destId="{B1302FF5-1C54-480D-A859-9D05CF9A4D4C}" srcOrd="0" destOrd="0" presId="urn:microsoft.com/office/officeart/2005/8/layout/gear1"/>
    <dgm:cxn modelId="{C6E1A9B0-89A1-4B13-A862-1BE169DD5858}" type="presParOf" srcId="{E2CEFB59-4BCE-446F-939B-0F757C2F20B0}" destId="{BBC2A074-DC3C-4416-A81C-39A716B0F6EB}" srcOrd="1" destOrd="0" presId="urn:microsoft.com/office/officeart/2005/8/layout/gear1"/>
    <dgm:cxn modelId="{8EF6C0F5-63E2-424F-97D0-E954AC8F3C5F}" type="presParOf" srcId="{E2CEFB59-4BCE-446F-939B-0F757C2F20B0}" destId="{8FBCAFF0-A76C-4E99-9ADB-643132CC8624}" srcOrd="2" destOrd="0" presId="urn:microsoft.com/office/officeart/2005/8/layout/gear1"/>
    <dgm:cxn modelId="{5201CC92-E022-46A3-A6D6-D7BC1343DACF}" type="presParOf" srcId="{E2CEFB59-4BCE-446F-939B-0F757C2F20B0}" destId="{667AD7FE-C513-4A65-AA60-C247B988F816}" srcOrd="3" destOrd="0" presId="urn:microsoft.com/office/officeart/2005/8/layout/gear1"/>
    <dgm:cxn modelId="{7A561E9F-F515-42A4-85E4-310F1B620756}" type="presParOf" srcId="{E2CEFB59-4BCE-446F-939B-0F757C2F20B0}" destId="{38F986CA-7A49-4F1C-89D6-CBAF7456BA59}" srcOrd="4" destOrd="0" presId="urn:microsoft.com/office/officeart/2005/8/layout/gear1"/>
    <dgm:cxn modelId="{37AB0429-1DFA-4B26-8C0F-E2AD8B838E6A}" type="presParOf" srcId="{E2CEFB59-4BCE-446F-939B-0F757C2F20B0}" destId="{97E08D8E-6C86-4B90-B822-291F93449FC6}" srcOrd="5" destOrd="0" presId="urn:microsoft.com/office/officeart/2005/8/layout/gear1"/>
    <dgm:cxn modelId="{BAF9EDBA-7308-4700-AF44-234741C43C16}" type="presParOf" srcId="{E2CEFB59-4BCE-446F-939B-0F757C2F20B0}" destId="{ADCCE029-33DD-470D-83BC-EE8A0F50B547}" srcOrd="6" destOrd="0" presId="urn:microsoft.com/office/officeart/2005/8/layout/gear1"/>
    <dgm:cxn modelId="{99F113D3-4FE2-410E-98CC-21B9A5603BF1}" type="presParOf" srcId="{E2CEFB59-4BCE-446F-939B-0F757C2F20B0}" destId="{292AF718-9350-4355-91A8-40B4A1A1D680}" srcOrd="7" destOrd="0" presId="urn:microsoft.com/office/officeart/2005/8/layout/gear1"/>
    <dgm:cxn modelId="{015CEEF8-7547-4C1C-A824-D6DE7D33EECE}" type="presParOf" srcId="{E2CEFB59-4BCE-446F-939B-0F757C2F20B0}" destId="{C613DEDE-8D11-429C-9831-6A6C2FB18854}" srcOrd="8" destOrd="0" presId="urn:microsoft.com/office/officeart/2005/8/layout/gear1"/>
    <dgm:cxn modelId="{22E0859D-BDBC-48DD-87AE-1704B87D89C6}" type="presParOf" srcId="{E2CEFB59-4BCE-446F-939B-0F757C2F20B0}" destId="{E6DF28DB-323C-4FC0-B03B-CCA6644E5869}" srcOrd="9" destOrd="0" presId="urn:microsoft.com/office/officeart/2005/8/layout/gear1"/>
    <dgm:cxn modelId="{13FFC91A-3DF7-4DEC-911F-C4960D2390E6}" type="presParOf" srcId="{E2CEFB59-4BCE-446F-939B-0F757C2F20B0}" destId="{A736D1F3-27ED-46B9-B059-93B121ED27E7}" srcOrd="10" destOrd="0" presId="urn:microsoft.com/office/officeart/2005/8/layout/gear1"/>
    <dgm:cxn modelId="{12FA1EBA-1FD1-4CFA-8451-DD0D7584D342}" type="presParOf" srcId="{E2CEFB59-4BCE-446F-939B-0F757C2F20B0}" destId="{C6D1D0ED-831D-4B52-A88B-D5F82D0F5A26}" srcOrd="11" destOrd="0" presId="urn:microsoft.com/office/officeart/2005/8/layout/gear1"/>
    <dgm:cxn modelId="{7CDE1E52-475D-4B23-AE7F-DD8DAD1D6030}" type="presParOf" srcId="{E2CEFB59-4BCE-446F-939B-0F757C2F20B0}" destId="{8EAF4987-E2EF-47D3-A25C-16AFC365CEDD}" srcOrd="12" destOrd="0" presId="urn:microsoft.com/office/officeart/2005/8/layout/gear1"/>
  </dgm:cxnLst>
  <dgm:bg/>
  <dgm:whole/>
</dgm:dataModel>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382" cy="479459"/>
          </a:xfrm>
          <a:prstGeom prst="rect">
            <a:avLst/>
          </a:prstGeom>
          <a:noFill/>
          <a:ln w="9525">
            <a:noFill/>
            <a:miter lim="800000"/>
            <a:headEnd/>
            <a:tailEnd/>
          </a:ln>
          <a:effectLst/>
        </p:spPr>
        <p:txBody>
          <a:bodyPr vert="horz" wrap="square" lIns="102237" tIns="51119" rIns="102237" bIns="51119" numCol="1" anchor="t" anchorCtr="0" compatLnSpc="1">
            <a:prstTxWarp prst="textNoShape">
              <a:avLst/>
            </a:prstTxWarp>
          </a:bodyPr>
          <a:lstStyle>
            <a:lvl1pPr defTabSz="1022895">
              <a:defRPr sz="1300"/>
            </a:lvl1pPr>
          </a:lstStyle>
          <a:p>
            <a:endParaRPr lang="en-US"/>
          </a:p>
        </p:txBody>
      </p:sp>
      <p:sp>
        <p:nvSpPr>
          <p:cNvPr id="3075" name="Rectangle 3"/>
          <p:cNvSpPr>
            <a:spLocks noGrp="1" noChangeArrowheads="1"/>
          </p:cNvSpPr>
          <p:nvPr>
            <p:ph type="dt" idx="1"/>
          </p:nvPr>
        </p:nvSpPr>
        <p:spPr bwMode="auto">
          <a:xfrm>
            <a:off x="4143187" y="0"/>
            <a:ext cx="3170382" cy="479459"/>
          </a:xfrm>
          <a:prstGeom prst="rect">
            <a:avLst/>
          </a:prstGeom>
          <a:noFill/>
          <a:ln w="9525">
            <a:noFill/>
            <a:miter lim="800000"/>
            <a:headEnd/>
            <a:tailEnd/>
          </a:ln>
          <a:effectLst/>
        </p:spPr>
        <p:txBody>
          <a:bodyPr vert="horz" wrap="square" lIns="102237" tIns="51119" rIns="102237" bIns="51119" numCol="1" anchor="t" anchorCtr="0" compatLnSpc="1">
            <a:prstTxWarp prst="textNoShape">
              <a:avLst/>
            </a:prstTxWarp>
          </a:bodyPr>
          <a:lstStyle>
            <a:lvl1pPr algn="r" defTabSz="1022895">
              <a:defRPr sz="1300"/>
            </a:lvl1pPr>
          </a:lstStyle>
          <a:p>
            <a:endParaRPr lang="en-US"/>
          </a:p>
        </p:txBody>
      </p:sp>
      <p:sp>
        <p:nvSpPr>
          <p:cNvPr id="3076" name="Rectangle 4"/>
          <p:cNvSpPr>
            <a:spLocks noGrp="1" noRot="1" noChangeAspect="1" noChangeArrowheads="1" noTextEdit="1"/>
          </p:cNvSpPr>
          <p:nvPr>
            <p:ph type="sldImg" idx="2"/>
          </p:nvPr>
        </p:nvSpPr>
        <p:spPr bwMode="auto">
          <a:xfrm>
            <a:off x="2459038" y="720725"/>
            <a:ext cx="2398712" cy="36004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31846" y="4560570"/>
            <a:ext cx="5851508" cy="4319939"/>
          </a:xfrm>
          <a:prstGeom prst="rect">
            <a:avLst/>
          </a:prstGeom>
          <a:noFill/>
          <a:ln w="9525">
            <a:noFill/>
            <a:miter lim="800000"/>
            <a:headEnd/>
            <a:tailEnd/>
          </a:ln>
          <a:effectLst/>
        </p:spPr>
        <p:txBody>
          <a:bodyPr vert="horz" wrap="square" lIns="102237" tIns="51119" rIns="102237" bIns="5111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120239"/>
            <a:ext cx="3170382" cy="479459"/>
          </a:xfrm>
          <a:prstGeom prst="rect">
            <a:avLst/>
          </a:prstGeom>
          <a:noFill/>
          <a:ln w="9525">
            <a:noFill/>
            <a:miter lim="800000"/>
            <a:headEnd/>
            <a:tailEnd/>
          </a:ln>
          <a:effectLst/>
        </p:spPr>
        <p:txBody>
          <a:bodyPr vert="horz" wrap="square" lIns="102237" tIns="51119" rIns="102237" bIns="51119" numCol="1" anchor="b" anchorCtr="0" compatLnSpc="1">
            <a:prstTxWarp prst="textNoShape">
              <a:avLst/>
            </a:prstTxWarp>
          </a:bodyPr>
          <a:lstStyle>
            <a:lvl1pPr defTabSz="1022895">
              <a:defRPr sz="1300"/>
            </a:lvl1pPr>
          </a:lstStyle>
          <a:p>
            <a:endParaRPr lang="en-US"/>
          </a:p>
        </p:txBody>
      </p:sp>
      <p:sp>
        <p:nvSpPr>
          <p:cNvPr id="3079" name="Rectangle 7"/>
          <p:cNvSpPr>
            <a:spLocks noGrp="1" noChangeArrowheads="1"/>
          </p:cNvSpPr>
          <p:nvPr>
            <p:ph type="sldNum" sz="quarter" idx="5"/>
          </p:nvPr>
        </p:nvSpPr>
        <p:spPr bwMode="auto">
          <a:xfrm>
            <a:off x="4143187" y="9120239"/>
            <a:ext cx="3170382" cy="479459"/>
          </a:xfrm>
          <a:prstGeom prst="rect">
            <a:avLst/>
          </a:prstGeom>
          <a:noFill/>
          <a:ln w="9525">
            <a:noFill/>
            <a:miter lim="800000"/>
            <a:headEnd/>
            <a:tailEnd/>
          </a:ln>
          <a:effectLst/>
        </p:spPr>
        <p:txBody>
          <a:bodyPr vert="horz" wrap="square" lIns="102237" tIns="51119" rIns="102237" bIns="51119" numCol="1" anchor="b" anchorCtr="0" compatLnSpc="1">
            <a:prstTxWarp prst="textNoShape">
              <a:avLst/>
            </a:prstTxWarp>
          </a:bodyPr>
          <a:lstStyle>
            <a:lvl1pPr algn="r" defTabSz="1022895">
              <a:defRPr sz="1300"/>
            </a:lvl1pPr>
          </a:lstStyle>
          <a:p>
            <a:fld id="{DA53A22B-0507-4173-82B7-0AA6BB10EBF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59038" y="720725"/>
            <a:ext cx="2398712"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53A22B-0507-4173-82B7-0AA6BB10EBF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378" y="10225698"/>
            <a:ext cx="18652850" cy="7056466"/>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539" y="18653761"/>
            <a:ext cx="15362527" cy="841248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F75823-6E85-4C0D-84F0-3D0686BE181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0A1A6B-52EF-49A2-AD4E-31073E35995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1321" y="1318608"/>
            <a:ext cx="4937912" cy="2808766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6375" y="1318608"/>
            <a:ext cx="14698392" cy="280876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4F43B9-2352-4B85-BA47-E56E9B9D623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FDEB85-6C4E-471F-8C2D-C07DE8BCDA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794" y="21152775"/>
            <a:ext cx="18654064" cy="653796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794" y="13951878"/>
            <a:ext cx="18654064" cy="7200901"/>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15F422-0C2F-48E9-AECF-7BE2F0CD873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6374" y="7683040"/>
            <a:ext cx="9817545" cy="217232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30472" y="7683040"/>
            <a:ext cx="9818759" cy="217232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9E3766-A20D-4E1C-B5E8-8B423438752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586" y="1318606"/>
            <a:ext cx="19750434"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587" y="7368196"/>
            <a:ext cx="9696130" cy="30715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587" y="10439751"/>
            <a:ext cx="9696130" cy="189654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248" y="7368196"/>
            <a:ext cx="9699773" cy="30715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8248" y="10439751"/>
            <a:ext cx="9699773" cy="189654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19EBB19-6CEC-424B-A1C4-920D1830C2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DD420D7-3CAB-4ED0-82A7-1C424C08010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3C9D30-42EF-4262-9076-8EFED6392F7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587" y="1310300"/>
            <a:ext cx="7219282" cy="557784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337" y="1310299"/>
            <a:ext cx="12267681" cy="2809494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587" y="6888139"/>
            <a:ext cx="7219282" cy="225171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871062-755A-4350-BA99-EB1AED9D09B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713" y="23042885"/>
            <a:ext cx="13167359" cy="272034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1713" y="2941666"/>
            <a:ext cx="13167359" cy="19751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301713" y="25763225"/>
            <a:ext cx="13167359" cy="38633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0D9CA9-C1F9-4AE5-8030-06D6062F4C4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6373" y="1318606"/>
            <a:ext cx="19752861" cy="5486400"/>
          </a:xfrm>
          <a:prstGeom prst="rect">
            <a:avLst/>
          </a:prstGeom>
          <a:noFill/>
          <a:ln w="9525">
            <a:noFill/>
            <a:miter lim="800000"/>
            <a:headEnd/>
            <a:tailEnd/>
          </a:ln>
          <a:effectLst/>
        </p:spPr>
        <p:txBody>
          <a:bodyPr vert="horz" wrap="square" lIns="512796" tIns="256399" rIns="512796" bIns="25639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96373" y="7683040"/>
            <a:ext cx="19752861" cy="21723233"/>
          </a:xfrm>
          <a:prstGeom prst="rect">
            <a:avLst/>
          </a:prstGeom>
          <a:noFill/>
          <a:ln w="9525">
            <a:noFill/>
            <a:miter lim="800000"/>
            <a:headEnd/>
            <a:tailEnd/>
          </a:ln>
          <a:effectLst/>
        </p:spPr>
        <p:txBody>
          <a:bodyPr vert="horz" wrap="square" lIns="512796" tIns="256399" rIns="512796" bIns="2563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96372" y="29977773"/>
            <a:ext cx="5122461" cy="2286000"/>
          </a:xfrm>
          <a:prstGeom prst="rect">
            <a:avLst/>
          </a:prstGeom>
          <a:noFill/>
          <a:ln w="9525">
            <a:noFill/>
            <a:miter lim="800000"/>
            <a:headEnd/>
            <a:tailEnd/>
          </a:ln>
          <a:effectLst/>
        </p:spPr>
        <p:txBody>
          <a:bodyPr vert="horz" wrap="square" lIns="512796" tIns="256399" rIns="512796" bIns="256399" numCol="1" anchor="t" anchorCtr="0" compatLnSpc="1">
            <a:prstTxWarp prst="textNoShape">
              <a:avLst/>
            </a:prstTxWarp>
          </a:bodyPr>
          <a:lstStyle>
            <a:lvl1pPr defTabSz="5129213">
              <a:defRPr sz="7900"/>
            </a:lvl1pPr>
          </a:lstStyle>
          <a:p>
            <a:endParaRPr lang="en-US"/>
          </a:p>
        </p:txBody>
      </p:sp>
      <p:sp>
        <p:nvSpPr>
          <p:cNvPr id="1029" name="Rectangle 5"/>
          <p:cNvSpPr>
            <a:spLocks noGrp="1" noChangeArrowheads="1"/>
          </p:cNvSpPr>
          <p:nvPr>
            <p:ph type="ftr" sz="quarter" idx="3"/>
          </p:nvPr>
        </p:nvSpPr>
        <p:spPr bwMode="auto">
          <a:xfrm>
            <a:off x="7497325" y="29977773"/>
            <a:ext cx="6950957" cy="2286000"/>
          </a:xfrm>
          <a:prstGeom prst="rect">
            <a:avLst/>
          </a:prstGeom>
          <a:noFill/>
          <a:ln w="9525">
            <a:noFill/>
            <a:miter lim="800000"/>
            <a:headEnd/>
            <a:tailEnd/>
          </a:ln>
          <a:effectLst/>
        </p:spPr>
        <p:txBody>
          <a:bodyPr vert="horz" wrap="square" lIns="512796" tIns="256399" rIns="512796" bIns="256399" numCol="1" anchor="t" anchorCtr="0" compatLnSpc="1">
            <a:prstTxWarp prst="textNoShape">
              <a:avLst/>
            </a:prstTxWarp>
          </a:bodyPr>
          <a:lstStyle>
            <a:lvl1pPr algn="ctr" defTabSz="5129213">
              <a:defRPr sz="7900"/>
            </a:lvl1pPr>
          </a:lstStyle>
          <a:p>
            <a:endParaRPr lang="en-US"/>
          </a:p>
        </p:txBody>
      </p:sp>
      <p:sp>
        <p:nvSpPr>
          <p:cNvPr id="1030" name="Rectangle 6"/>
          <p:cNvSpPr>
            <a:spLocks noGrp="1" noChangeArrowheads="1"/>
          </p:cNvSpPr>
          <p:nvPr>
            <p:ph type="sldNum" sz="quarter" idx="4"/>
          </p:nvPr>
        </p:nvSpPr>
        <p:spPr bwMode="auto">
          <a:xfrm>
            <a:off x="15726772" y="29977773"/>
            <a:ext cx="5122461" cy="2286000"/>
          </a:xfrm>
          <a:prstGeom prst="rect">
            <a:avLst/>
          </a:prstGeom>
          <a:noFill/>
          <a:ln w="9525">
            <a:noFill/>
            <a:miter lim="800000"/>
            <a:headEnd/>
            <a:tailEnd/>
          </a:ln>
          <a:effectLst/>
        </p:spPr>
        <p:txBody>
          <a:bodyPr vert="horz" wrap="square" lIns="512796" tIns="256399" rIns="512796" bIns="256399" numCol="1" anchor="t" anchorCtr="0" compatLnSpc="1">
            <a:prstTxWarp prst="textNoShape">
              <a:avLst/>
            </a:prstTxWarp>
          </a:bodyPr>
          <a:lstStyle>
            <a:lvl1pPr algn="r" defTabSz="5129213">
              <a:defRPr sz="7900"/>
            </a:lvl1pPr>
          </a:lstStyle>
          <a:p>
            <a:fld id="{9DCEEDE0-B21E-44F3-9EAE-DD4F244E91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9213" rtl="0" fontAlgn="base">
        <a:spcBef>
          <a:spcPct val="0"/>
        </a:spcBef>
        <a:spcAft>
          <a:spcPct val="0"/>
        </a:spcAft>
        <a:defRPr sz="24700">
          <a:solidFill>
            <a:schemeClr val="tx2"/>
          </a:solidFill>
          <a:latin typeface="+mj-lt"/>
          <a:ea typeface="+mj-ea"/>
          <a:cs typeface="+mj-cs"/>
        </a:defRPr>
      </a:lvl1pPr>
      <a:lvl2pPr algn="ctr" defTabSz="5129213" rtl="0" fontAlgn="base">
        <a:spcBef>
          <a:spcPct val="0"/>
        </a:spcBef>
        <a:spcAft>
          <a:spcPct val="0"/>
        </a:spcAft>
        <a:defRPr sz="24700">
          <a:solidFill>
            <a:schemeClr val="tx2"/>
          </a:solidFill>
          <a:latin typeface="Arial" charset="0"/>
        </a:defRPr>
      </a:lvl2pPr>
      <a:lvl3pPr algn="ctr" defTabSz="5129213" rtl="0" fontAlgn="base">
        <a:spcBef>
          <a:spcPct val="0"/>
        </a:spcBef>
        <a:spcAft>
          <a:spcPct val="0"/>
        </a:spcAft>
        <a:defRPr sz="24700">
          <a:solidFill>
            <a:schemeClr val="tx2"/>
          </a:solidFill>
          <a:latin typeface="Arial" charset="0"/>
        </a:defRPr>
      </a:lvl3pPr>
      <a:lvl4pPr algn="ctr" defTabSz="5129213" rtl="0" fontAlgn="base">
        <a:spcBef>
          <a:spcPct val="0"/>
        </a:spcBef>
        <a:spcAft>
          <a:spcPct val="0"/>
        </a:spcAft>
        <a:defRPr sz="24700">
          <a:solidFill>
            <a:schemeClr val="tx2"/>
          </a:solidFill>
          <a:latin typeface="Arial" charset="0"/>
        </a:defRPr>
      </a:lvl4pPr>
      <a:lvl5pPr algn="ctr" defTabSz="5129213" rtl="0" fontAlgn="base">
        <a:spcBef>
          <a:spcPct val="0"/>
        </a:spcBef>
        <a:spcAft>
          <a:spcPct val="0"/>
        </a:spcAft>
        <a:defRPr sz="24700">
          <a:solidFill>
            <a:schemeClr val="tx2"/>
          </a:solidFill>
          <a:latin typeface="Arial" charset="0"/>
        </a:defRPr>
      </a:lvl5pPr>
      <a:lvl6pPr marL="457200" algn="ctr" defTabSz="5129213" rtl="0" fontAlgn="base">
        <a:spcBef>
          <a:spcPct val="0"/>
        </a:spcBef>
        <a:spcAft>
          <a:spcPct val="0"/>
        </a:spcAft>
        <a:defRPr sz="24700">
          <a:solidFill>
            <a:schemeClr val="tx2"/>
          </a:solidFill>
          <a:latin typeface="Arial" charset="0"/>
        </a:defRPr>
      </a:lvl6pPr>
      <a:lvl7pPr marL="914400" algn="ctr" defTabSz="5129213" rtl="0" fontAlgn="base">
        <a:spcBef>
          <a:spcPct val="0"/>
        </a:spcBef>
        <a:spcAft>
          <a:spcPct val="0"/>
        </a:spcAft>
        <a:defRPr sz="24700">
          <a:solidFill>
            <a:schemeClr val="tx2"/>
          </a:solidFill>
          <a:latin typeface="Arial" charset="0"/>
        </a:defRPr>
      </a:lvl7pPr>
      <a:lvl8pPr marL="1371600" algn="ctr" defTabSz="5129213" rtl="0" fontAlgn="base">
        <a:spcBef>
          <a:spcPct val="0"/>
        </a:spcBef>
        <a:spcAft>
          <a:spcPct val="0"/>
        </a:spcAft>
        <a:defRPr sz="24700">
          <a:solidFill>
            <a:schemeClr val="tx2"/>
          </a:solidFill>
          <a:latin typeface="Arial" charset="0"/>
        </a:defRPr>
      </a:lvl8pPr>
      <a:lvl9pPr marL="1828800" algn="ctr" defTabSz="5129213" rtl="0" fontAlgn="base">
        <a:spcBef>
          <a:spcPct val="0"/>
        </a:spcBef>
        <a:spcAft>
          <a:spcPct val="0"/>
        </a:spcAft>
        <a:defRPr sz="24700">
          <a:solidFill>
            <a:schemeClr val="tx2"/>
          </a:solidFill>
          <a:latin typeface="Arial" charset="0"/>
        </a:defRPr>
      </a:lvl9pPr>
    </p:titleStyle>
    <p:bodyStyle>
      <a:lvl1pPr marL="1922463" indent="-1922463" algn="l" defTabSz="5129213" rtl="0" fontAlgn="base">
        <a:spcBef>
          <a:spcPct val="20000"/>
        </a:spcBef>
        <a:spcAft>
          <a:spcPct val="0"/>
        </a:spcAft>
        <a:buChar char="•"/>
        <a:defRPr sz="17900">
          <a:solidFill>
            <a:schemeClr val="tx1"/>
          </a:solidFill>
          <a:latin typeface="+mn-lt"/>
          <a:ea typeface="+mn-ea"/>
          <a:cs typeface="+mn-cs"/>
        </a:defRPr>
      </a:lvl1pPr>
      <a:lvl2pPr marL="4165600" indent="-1601788" algn="l" defTabSz="5129213" rtl="0" fontAlgn="base">
        <a:spcBef>
          <a:spcPct val="20000"/>
        </a:spcBef>
        <a:spcAft>
          <a:spcPct val="0"/>
        </a:spcAft>
        <a:buChar char="–"/>
        <a:defRPr sz="15700">
          <a:solidFill>
            <a:schemeClr val="tx1"/>
          </a:solidFill>
          <a:latin typeface="+mn-lt"/>
        </a:defRPr>
      </a:lvl2pPr>
      <a:lvl3pPr marL="6410325" indent="-1281113" algn="l" defTabSz="5129213" rtl="0" fontAlgn="base">
        <a:spcBef>
          <a:spcPct val="20000"/>
        </a:spcBef>
        <a:spcAft>
          <a:spcPct val="0"/>
        </a:spcAft>
        <a:buChar char="•"/>
        <a:defRPr sz="13500">
          <a:solidFill>
            <a:schemeClr val="tx1"/>
          </a:solidFill>
          <a:latin typeface="+mn-lt"/>
        </a:defRPr>
      </a:lvl3pPr>
      <a:lvl4pPr marL="8974138" indent="-1281113" algn="l" defTabSz="5129213" rtl="0" fontAlgn="base">
        <a:spcBef>
          <a:spcPct val="20000"/>
        </a:spcBef>
        <a:spcAft>
          <a:spcPct val="0"/>
        </a:spcAft>
        <a:buChar char="–"/>
        <a:defRPr sz="11200">
          <a:solidFill>
            <a:schemeClr val="tx1"/>
          </a:solidFill>
          <a:latin typeface="+mn-lt"/>
        </a:defRPr>
      </a:lvl4pPr>
      <a:lvl5pPr marL="11537950" indent="-1282700" algn="l" defTabSz="5129213" rtl="0" fontAlgn="base">
        <a:spcBef>
          <a:spcPct val="20000"/>
        </a:spcBef>
        <a:spcAft>
          <a:spcPct val="0"/>
        </a:spcAft>
        <a:buChar char="»"/>
        <a:defRPr sz="11200">
          <a:solidFill>
            <a:schemeClr val="tx1"/>
          </a:solidFill>
          <a:latin typeface="+mn-lt"/>
        </a:defRPr>
      </a:lvl5pPr>
      <a:lvl6pPr marL="11995150" indent="-1282700" algn="l" defTabSz="5129213" rtl="0" fontAlgn="base">
        <a:spcBef>
          <a:spcPct val="20000"/>
        </a:spcBef>
        <a:spcAft>
          <a:spcPct val="0"/>
        </a:spcAft>
        <a:buChar char="»"/>
        <a:defRPr sz="11200">
          <a:solidFill>
            <a:schemeClr val="tx1"/>
          </a:solidFill>
          <a:latin typeface="+mn-lt"/>
        </a:defRPr>
      </a:lvl6pPr>
      <a:lvl7pPr marL="12452350" indent="-1282700" algn="l" defTabSz="5129213" rtl="0" fontAlgn="base">
        <a:spcBef>
          <a:spcPct val="20000"/>
        </a:spcBef>
        <a:spcAft>
          <a:spcPct val="0"/>
        </a:spcAft>
        <a:buChar char="»"/>
        <a:defRPr sz="11200">
          <a:solidFill>
            <a:schemeClr val="tx1"/>
          </a:solidFill>
          <a:latin typeface="+mn-lt"/>
        </a:defRPr>
      </a:lvl7pPr>
      <a:lvl8pPr marL="12909550" indent="-1282700" algn="l" defTabSz="5129213" rtl="0" fontAlgn="base">
        <a:spcBef>
          <a:spcPct val="20000"/>
        </a:spcBef>
        <a:spcAft>
          <a:spcPct val="0"/>
        </a:spcAft>
        <a:buChar char="»"/>
        <a:defRPr sz="11200">
          <a:solidFill>
            <a:schemeClr val="tx1"/>
          </a:solidFill>
          <a:latin typeface="+mn-lt"/>
        </a:defRPr>
      </a:lvl8pPr>
      <a:lvl9pPr marL="13366750" indent="-1282700" algn="l" defTabSz="5129213" rtl="0" fontAlgn="base">
        <a:spcBef>
          <a:spcPct val="20000"/>
        </a:spcBef>
        <a:spcAft>
          <a:spcPct val="0"/>
        </a:spcAft>
        <a:buChar char="»"/>
        <a:defRPr sz="1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diagramLayout" Target="../diagrams/layout1.xml"/><Relationship Id="rId5" Type="http://schemas.openxmlformats.org/officeDocument/2006/relationships/image" Target="../media/image3.jpeg"/><Relationship Id="rId15" Type="http://schemas.openxmlformats.org/officeDocument/2006/relationships/image" Target="../media/image9.jpeg"/><Relationship Id="rId10" Type="http://schemas.openxmlformats.org/officeDocument/2006/relationships/diagramData" Target="../diagrams/data1.xml"/><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Picture 83" descr="flickrcc-architecture.jpg"/>
          <p:cNvPicPr>
            <a:picLocks noChangeAspect="1"/>
          </p:cNvPicPr>
          <p:nvPr/>
        </p:nvPicPr>
        <p:blipFill>
          <a:blip r:embed="rId3"/>
          <a:stretch>
            <a:fillRect/>
          </a:stretch>
        </p:blipFill>
        <p:spPr>
          <a:xfrm>
            <a:off x="1752600" y="12420600"/>
            <a:ext cx="7924800" cy="5416492"/>
          </a:xfrm>
          <a:prstGeom prst="rect">
            <a:avLst/>
          </a:prstGeom>
        </p:spPr>
      </p:pic>
      <p:pic>
        <p:nvPicPr>
          <p:cNvPr id="105" name="Picture 1"/>
          <p:cNvPicPr>
            <a:picLocks noChangeAspect="1" noChangeArrowheads="1"/>
          </p:cNvPicPr>
          <p:nvPr/>
        </p:nvPicPr>
        <p:blipFill>
          <a:blip r:embed="rId4"/>
          <a:srcRect/>
          <a:stretch>
            <a:fillRect/>
          </a:stretch>
        </p:blipFill>
        <p:spPr bwMode="auto">
          <a:xfrm>
            <a:off x="234724" y="342563"/>
            <a:ext cx="3124296" cy="1328270"/>
          </a:xfrm>
          <a:prstGeom prst="rect">
            <a:avLst/>
          </a:prstGeom>
          <a:noFill/>
          <a:ln w="9525">
            <a:noFill/>
            <a:round/>
            <a:headEnd/>
            <a:tailEnd/>
          </a:ln>
          <a:effectLst/>
        </p:spPr>
      </p:pic>
      <p:grpSp>
        <p:nvGrpSpPr>
          <p:cNvPr id="48" name="Group 47"/>
          <p:cNvGrpSpPr/>
          <p:nvPr/>
        </p:nvGrpSpPr>
        <p:grpSpPr>
          <a:xfrm>
            <a:off x="14941811" y="6460304"/>
            <a:ext cx="6546589" cy="4360096"/>
            <a:chOff x="18920923" y="10554062"/>
            <a:chExt cx="9218308" cy="5411171"/>
          </a:xfrm>
        </p:grpSpPr>
        <p:pic>
          <p:nvPicPr>
            <p:cNvPr id="16" name="Picture 15" descr="scenario.jpg"/>
            <p:cNvPicPr>
              <a:picLocks noChangeAspect="1"/>
            </p:cNvPicPr>
            <p:nvPr/>
          </p:nvPicPr>
          <p:blipFill>
            <a:blip r:embed="rId5"/>
            <a:stretch>
              <a:fillRect/>
            </a:stretch>
          </p:blipFill>
          <p:spPr>
            <a:xfrm>
              <a:off x="18920923" y="10554062"/>
              <a:ext cx="9218308" cy="5029201"/>
            </a:xfrm>
            <a:prstGeom prst="rect">
              <a:avLst/>
            </a:prstGeom>
            <a:ln>
              <a:noFill/>
            </a:ln>
            <a:effectLst>
              <a:softEdge rad="112500"/>
            </a:effectLst>
          </p:spPr>
        </p:pic>
        <p:sp>
          <p:nvSpPr>
            <p:cNvPr id="83" name="TextBox 82"/>
            <p:cNvSpPr txBox="1"/>
            <p:nvPr/>
          </p:nvSpPr>
          <p:spPr>
            <a:xfrm>
              <a:off x="20430818" y="15583261"/>
              <a:ext cx="5168430" cy="381972"/>
            </a:xfrm>
            <a:prstGeom prst="rect">
              <a:avLst/>
            </a:prstGeom>
            <a:noFill/>
          </p:spPr>
          <p:txBody>
            <a:bodyPr wrap="square" rtlCol="0">
              <a:spAutoFit/>
            </a:bodyPr>
            <a:lstStyle/>
            <a:p>
              <a:pPr algn="ctr"/>
              <a:r>
                <a:rPr lang="en-US" sz="1400" b="1" i="1" dirty="0" smtClean="0"/>
                <a:t>A bad </a:t>
              </a:r>
              <a:r>
                <a:rPr lang="en-US" sz="1400" b="1" i="1" dirty="0" smtClean="0"/>
                <a:t>case of </a:t>
              </a:r>
              <a:r>
                <a:rPr lang="en-US" sz="1400" b="1" i="1" dirty="0" smtClean="0"/>
                <a:t> </a:t>
              </a:r>
              <a:r>
                <a:rPr lang="en-US" sz="1400" b="1" i="1" dirty="0" smtClean="0"/>
                <a:t>content  reuse</a:t>
              </a:r>
              <a:endParaRPr lang="en-US" sz="1400" b="1" i="1" dirty="0"/>
            </a:p>
          </p:txBody>
        </p:sp>
      </p:grpSp>
      <p:grpSp>
        <p:nvGrpSpPr>
          <p:cNvPr id="69" name="Group 68"/>
          <p:cNvGrpSpPr/>
          <p:nvPr/>
        </p:nvGrpSpPr>
        <p:grpSpPr>
          <a:xfrm>
            <a:off x="1524000" y="23393400"/>
            <a:ext cx="5996056" cy="3876024"/>
            <a:chOff x="6221881" y="37258818"/>
            <a:chExt cx="8218982" cy="5921703"/>
          </a:xfrm>
        </p:grpSpPr>
        <p:grpSp>
          <p:nvGrpSpPr>
            <p:cNvPr id="43" name="Group 42"/>
            <p:cNvGrpSpPr/>
            <p:nvPr/>
          </p:nvGrpSpPr>
          <p:grpSpPr>
            <a:xfrm>
              <a:off x="6221881" y="37258818"/>
              <a:ext cx="8218982" cy="4923241"/>
              <a:chOff x="4316881" y="35204395"/>
              <a:chExt cx="8218982" cy="4923241"/>
            </a:xfrm>
          </p:grpSpPr>
          <p:pic>
            <p:nvPicPr>
              <p:cNvPr id="26" name="Picture 25" descr="validator_screenshot.png"/>
              <p:cNvPicPr>
                <a:picLocks noChangeAspect="1"/>
              </p:cNvPicPr>
              <p:nvPr/>
            </p:nvPicPr>
            <p:blipFill>
              <a:blip r:embed="rId6"/>
              <a:srcRect l="4444" r="28148"/>
              <a:stretch>
                <a:fillRect/>
              </a:stretch>
            </p:blipFill>
            <p:spPr>
              <a:xfrm>
                <a:off x="6727031" y="35204395"/>
                <a:ext cx="5808832" cy="4307417"/>
              </a:xfrm>
              <a:prstGeom prst="rect">
                <a:avLst/>
              </a:prstGeom>
            </p:spPr>
          </p:pic>
          <p:pic>
            <p:nvPicPr>
              <p:cNvPr id="2107" name="Picture 59"/>
              <p:cNvPicPr>
                <a:picLocks noChangeAspect="1" noChangeArrowheads="1"/>
              </p:cNvPicPr>
              <p:nvPr/>
            </p:nvPicPr>
            <p:blipFill>
              <a:blip r:embed="rId7" cstate="print"/>
              <a:srcRect l="19375" t="14470" r="41875"/>
              <a:stretch>
                <a:fillRect/>
              </a:stretch>
            </p:blipFill>
            <p:spPr bwMode="auto">
              <a:xfrm>
                <a:off x="4316881" y="36019310"/>
                <a:ext cx="2169513" cy="2895600"/>
              </a:xfrm>
              <a:prstGeom prst="rect">
                <a:avLst/>
              </a:prstGeom>
              <a:noFill/>
              <a:ln w="9525">
                <a:noFill/>
                <a:miter lim="800000"/>
                <a:headEnd/>
                <a:tailEnd/>
              </a:ln>
              <a:effectLst/>
            </p:spPr>
          </p:pic>
          <p:sp>
            <p:nvSpPr>
              <p:cNvPr id="39" name="TextBox 38"/>
              <p:cNvSpPr txBox="1"/>
              <p:nvPr/>
            </p:nvSpPr>
            <p:spPr>
              <a:xfrm>
                <a:off x="8390420" y="39278977"/>
                <a:ext cx="2598234" cy="611279"/>
              </a:xfrm>
              <a:prstGeom prst="rect">
                <a:avLst/>
              </a:prstGeom>
              <a:noFill/>
            </p:spPr>
            <p:txBody>
              <a:bodyPr wrap="square" rtlCol="0">
                <a:spAutoFit/>
              </a:bodyPr>
              <a:lstStyle/>
              <a:p>
                <a:r>
                  <a:rPr lang="en-US" sz="2000" dirty="0" smtClean="0"/>
                  <a:t>Validator</a:t>
                </a:r>
                <a:endParaRPr lang="en-US" sz="2000" dirty="0"/>
              </a:p>
            </p:txBody>
          </p:sp>
          <p:sp>
            <p:nvSpPr>
              <p:cNvPr id="40" name="TextBox 39"/>
              <p:cNvSpPr txBox="1"/>
              <p:nvPr/>
            </p:nvSpPr>
            <p:spPr>
              <a:xfrm>
                <a:off x="4316881" y="39046143"/>
                <a:ext cx="2297894" cy="1081493"/>
              </a:xfrm>
              <a:prstGeom prst="rect">
                <a:avLst/>
              </a:prstGeom>
              <a:noFill/>
            </p:spPr>
            <p:txBody>
              <a:bodyPr wrap="square" rtlCol="0">
                <a:spAutoFit/>
              </a:bodyPr>
              <a:lstStyle/>
              <a:p>
                <a:r>
                  <a:rPr lang="en-US" sz="2000" dirty="0" smtClean="0"/>
                  <a:t>Website to Validate</a:t>
                </a:r>
                <a:endParaRPr lang="en-US" sz="2000" dirty="0"/>
              </a:p>
            </p:txBody>
          </p:sp>
        </p:grpSp>
        <p:sp>
          <p:nvSpPr>
            <p:cNvPr id="63" name="TextBox 62"/>
            <p:cNvSpPr txBox="1"/>
            <p:nvPr/>
          </p:nvSpPr>
          <p:spPr>
            <a:xfrm>
              <a:off x="6326330" y="42381157"/>
              <a:ext cx="7086599" cy="799364"/>
            </a:xfrm>
            <a:prstGeom prst="rect">
              <a:avLst/>
            </a:prstGeom>
            <a:noFill/>
          </p:spPr>
          <p:txBody>
            <a:bodyPr wrap="square" rtlCol="0">
              <a:spAutoFit/>
            </a:bodyPr>
            <a:lstStyle/>
            <a:p>
              <a:pPr algn="ctr"/>
              <a:r>
                <a:rPr lang="en-US" sz="1400" b="1" i="1" dirty="0" smtClean="0"/>
                <a:t>License Violations Validator – Only requires the URI of the site to </a:t>
              </a:r>
              <a:r>
                <a:rPr lang="en-US" sz="1400" b="1" i="1" dirty="0" smtClean="0"/>
                <a:t>check for a license violation</a:t>
              </a:r>
              <a:endParaRPr lang="en-US" sz="1400" b="1" i="1" dirty="0"/>
            </a:p>
          </p:txBody>
        </p:sp>
      </p:grpSp>
      <p:pic>
        <p:nvPicPr>
          <p:cNvPr id="4" name="Picture 3" descr="dig-logo.gif"/>
          <p:cNvPicPr>
            <a:picLocks noChangeAspect="1"/>
          </p:cNvPicPr>
          <p:nvPr/>
        </p:nvPicPr>
        <p:blipFill>
          <a:blip r:embed="rId8"/>
          <a:stretch>
            <a:fillRect/>
          </a:stretch>
        </p:blipFill>
        <p:spPr>
          <a:xfrm>
            <a:off x="19944345" y="405249"/>
            <a:ext cx="1601206" cy="829193"/>
          </a:xfrm>
          <a:prstGeom prst="rect">
            <a:avLst/>
          </a:prstGeom>
        </p:spPr>
      </p:pic>
      <p:sp>
        <p:nvSpPr>
          <p:cNvPr id="5" name="Rounded Rectangle 4"/>
          <p:cNvSpPr/>
          <p:nvPr/>
        </p:nvSpPr>
        <p:spPr bwMode="auto">
          <a:xfrm>
            <a:off x="307786" y="1895301"/>
            <a:ext cx="21213473" cy="8940339"/>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29213"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 name="Rounded Rectangle 6"/>
          <p:cNvSpPr/>
          <p:nvPr/>
        </p:nvSpPr>
        <p:spPr bwMode="auto">
          <a:xfrm>
            <a:off x="400051" y="27489153"/>
            <a:ext cx="21213473" cy="4057647"/>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29213" rtl="0" eaLnBrk="1" fontAlgn="base" latinLnBrk="0" hangingPunct="1">
              <a:lnSpc>
                <a:spcPct val="100000"/>
              </a:lnSpc>
              <a:spcBef>
                <a:spcPct val="0"/>
              </a:spcBef>
              <a:spcAft>
                <a:spcPct val="0"/>
              </a:spcAft>
              <a:buClrTx/>
              <a:buSzTx/>
              <a:buFontTx/>
              <a:buNone/>
              <a:tabLst/>
            </a:pPr>
            <a:endParaRPr lang="en-US"/>
          </a:p>
        </p:txBody>
      </p:sp>
      <p:pic>
        <p:nvPicPr>
          <p:cNvPr id="12" name="Picture 11" descr="by-nc-sa.png"/>
          <p:cNvPicPr>
            <a:picLocks noChangeAspect="1"/>
          </p:cNvPicPr>
          <p:nvPr/>
        </p:nvPicPr>
        <p:blipFill>
          <a:blip r:embed="rId9"/>
          <a:stretch>
            <a:fillRect/>
          </a:stretch>
        </p:blipFill>
        <p:spPr>
          <a:xfrm>
            <a:off x="2438400" y="31851600"/>
            <a:ext cx="2114550" cy="756867"/>
          </a:xfrm>
          <a:prstGeom prst="rect">
            <a:avLst/>
          </a:prstGeom>
        </p:spPr>
      </p:pic>
      <p:sp>
        <p:nvSpPr>
          <p:cNvPr id="13" name="TextBox 12"/>
          <p:cNvSpPr txBox="1"/>
          <p:nvPr/>
        </p:nvSpPr>
        <p:spPr>
          <a:xfrm>
            <a:off x="4800600" y="32232600"/>
            <a:ext cx="15621000" cy="400110"/>
          </a:xfrm>
          <a:prstGeom prst="rect">
            <a:avLst/>
          </a:prstGeom>
          <a:noFill/>
        </p:spPr>
        <p:txBody>
          <a:bodyPr wrap="square" rtlCol="0">
            <a:spAutoFit/>
          </a:bodyPr>
          <a:lstStyle/>
          <a:p>
            <a:r>
              <a:rPr lang="en-US" sz="2000" dirty="0" smtClean="0"/>
              <a:t>This work by </a:t>
            </a:r>
            <a:r>
              <a:rPr lang="en-US" sz="2000" b="1" dirty="0" smtClean="0"/>
              <a:t>Oshani Seneviratne</a:t>
            </a:r>
            <a:r>
              <a:rPr lang="en-US" sz="2000" dirty="0" smtClean="0"/>
              <a:t> is licensed under </a:t>
            </a:r>
            <a:r>
              <a:rPr lang="en-US" sz="2000" b="1" dirty="0" smtClean="0"/>
              <a:t>Creative Commons Attribution - Non Commercial - Share Alike 3.0 license</a:t>
            </a:r>
            <a:r>
              <a:rPr lang="en-US" sz="2000" dirty="0" smtClean="0"/>
              <a:t>. </a:t>
            </a:r>
            <a:endParaRPr lang="en-US" sz="2000" dirty="0"/>
          </a:p>
        </p:txBody>
      </p:sp>
      <p:sp>
        <p:nvSpPr>
          <p:cNvPr id="18" name="Rounded Rectangle 17"/>
          <p:cNvSpPr/>
          <p:nvPr/>
        </p:nvSpPr>
        <p:spPr bwMode="auto">
          <a:xfrm>
            <a:off x="11125200" y="10972800"/>
            <a:ext cx="10548457" cy="162306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29213"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33" name="TextBox 32"/>
          <p:cNvSpPr txBox="1"/>
          <p:nvPr/>
        </p:nvSpPr>
        <p:spPr>
          <a:xfrm>
            <a:off x="4953000" y="31694735"/>
            <a:ext cx="14554200" cy="461665"/>
          </a:xfrm>
          <a:prstGeom prst="rect">
            <a:avLst/>
          </a:prstGeom>
          <a:noFill/>
        </p:spPr>
        <p:txBody>
          <a:bodyPr wrap="square" rtlCol="0">
            <a:spAutoFit/>
          </a:bodyPr>
          <a:lstStyle/>
          <a:p>
            <a:pPr algn="ctr"/>
            <a:r>
              <a:rPr lang="en-US" sz="2400" b="1" dirty="0" smtClean="0"/>
              <a:t>Please send your comments to oshani@csail.mit.edu</a:t>
            </a:r>
            <a:endParaRPr lang="en-US" sz="2400" b="1" dirty="0"/>
          </a:p>
        </p:txBody>
      </p:sp>
      <p:graphicFrame>
        <p:nvGraphicFramePr>
          <p:cNvPr id="45" name="Diagram 44"/>
          <p:cNvGraphicFramePr/>
          <p:nvPr/>
        </p:nvGraphicFramePr>
        <p:xfrm>
          <a:off x="8972551" y="27660598"/>
          <a:ext cx="3771900" cy="346952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46" name="TextBox 45"/>
          <p:cNvSpPr txBox="1"/>
          <p:nvPr/>
        </p:nvSpPr>
        <p:spPr>
          <a:xfrm>
            <a:off x="8252877" y="1097282"/>
            <a:ext cx="10781572" cy="707886"/>
          </a:xfrm>
          <a:prstGeom prst="rect">
            <a:avLst/>
          </a:prstGeom>
          <a:noFill/>
        </p:spPr>
        <p:txBody>
          <a:bodyPr wrap="square" rtlCol="0">
            <a:spAutoFit/>
          </a:bodyPr>
          <a:lstStyle/>
          <a:p>
            <a:pPr algn="r"/>
            <a:r>
              <a:rPr lang="en-US" sz="2000" dirty="0" smtClean="0"/>
              <a:t>Oshani Seneviratne</a:t>
            </a:r>
          </a:p>
          <a:p>
            <a:pPr algn="r"/>
            <a:r>
              <a:rPr lang="en-US" sz="2000" dirty="0" smtClean="0"/>
              <a:t>Decentralized Information Group, MIT</a:t>
            </a:r>
            <a:endParaRPr lang="en-US" sz="2000" dirty="0"/>
          </a:p>
        </p:txBody>
      </p:sp>
      <p:sp>
        <p:nvSpPr>
          <p:cNvPr id="64" name="TextBox 63"/>
          <p:cNvSpPr txBox="1"/>
          <p:nvPr/>
        </p:nvSpPr>
        <p:spPr>
          <a:xfrm>
            <a:off x="613854" y="2587223"/>
            <a:ext cx="9787448" cy="2862322"/>
          </a:xfrm>
          <a:prstGeom prst="rect">
            <a:avLst/>
          </a:prstGeom>
          <a:noFill/>
        </p:spPr>
        <p:txBody>
          <a:bodyPr wrap="square" rtlCol="0">
            <a:spAutoFit/>
          </a:bodyPr>
          <a:lstStyle/>
          <a:p>
            <a:pPr algn="just">
              <a:spcBef>
                <a:spcPts val="0"/>
              </a:spcBef>
            </a:pPr>
            <a:r>
              <a:rPr lang="en-US" sz="2000" dirty="0" smtClean="0"/>
              <a:t>Reusing content saves resources and fosters creativity. However, reusing a particular piece of content without honoring the license expressed with it may violate the original content creator’s rights. </a:t>
            </a:r>
            <a:r>
              <a:rPr lang="en-US" sz="2000" dirty="0" smtClean="0"/>
              <a:t>There </a:t>
            </a:r>
            <a:r>
              <a:rPr lang="en-US" sz="2000" dirty="0" smtClean="0"/>
              <a:t>are several reasons this situation might happen. The person </a:t>
            </a:r>
            <a:r>
              <a:rPr lang="en-US" sz="2000" dirty="0" smtClean="0"/>
              <a:t>reusing </a:t>
            </a:r>
            <a:r>
              <a:rPr lang="en-US" sz="2000" dirty="0" smtClean="0"/>
              <a:t>the content may be: </a:t>
            </a:r>
          </a:p>
          <a:p>
            <a:pPr lvl="1" algn="just">
              <a:spcBef>
                <a:spcPts val="0"/>
              </a:spcBef>
              <a:buFont typeface="Arial" pitchFamily="34" charset="0"/>
              <a:buChar char="•"/>
            </a:pPr>
            <a:r>
              <a:rPr lang="en-US" sz="2000" dirty="0" smtClean="0"/>
              <a:t>  too lazy to check for the licenses hidden in the XHTML</a:t>
            </a:r>
          </a:p>
          <a:p>
            <a:pPr lvl="1" algn="just">
              <a:spcBef>
                <a:spcPts val="0"/>
              </a:spcBef>
              <a:buFont typeface="Arial" pitchFamily="34" charset="0"/>
              <a:buChar char="•"/>
            </a:pPr>
            <a:r>
              <a:rPr lang="en-US" sz="2000" dirty="0" smtClean="0"/>
              <a:t>  weary of the multi-step operations required to embed the license metadata</a:t>
            </a:r>
          </a:p>
          <a:p>
            <a:pPr lvl="1" algn="just">
              <a:spcBef>
                <a:spcPts val="0"/>
              </a:spcBef>
              <a:buFont typeface="Arial" pitchFamily="34" charset="0"/>
              <a:buChar char="•"/>
            </a:pPr>
            <a:r>
              <a:rPr lang="en-US" sz="2000" dirty="0" smtClean="0"/>
              <a:t>  ignorant as to what each of the licenses mean</a:t>
            </a:r>
          </a:p>
          <a:p>
            <a:pPr algn="just">
              <a:spcBef>
                <a:spcPts val="0"/>
              </a:spcBef>
            </a:pPr>
            <a:r>
              <a:rPr lang="en-US" sz="2000" dirty="0" smtClean="0"/>
              <a:t>At the same time, the original content creator would also be interested in knowing whether someone has violated his or her license terms.</a:t>
            </a:r>
          </a:p>
        </p:txBody>
      </p:sp>
      <p:sp>
        <p:nvSpPr>
          <p:cNvPr id="66" name="TextBox 65"/>
          <p:cNvSpPr txBox="1"/>
          <p:nvPr/>
        </p:nvSpPr>
        <p:spPr>
          <a:xfrm>
            <a:off x="609600" y="5943600"/>
            <a:ext cx="9753600" cy="1015663"/>
          </a:xfrm>
          <a:prstGeom prst="rect">
            <a:avLst/>
          </a:prstGeom>
          <a:noFill/>
        </p:spPr>
        <p:txBody>
          <a:bodyPr wrap="square" rtlCol="0">
            <a:spAutoFit/>
          </a:bodyPr>
          <a:lstStyle/>
          <a:p>
            <a:pPr algn="just">
              <a:spcBef>
                <a:spcPts val="0"/>
              </a:spcBef>
            </a:pPr>
            <a:r>
              <a:rPr lang="en-US" sz="2000" dirty="0" smtClean="0"/>
              <a:t>Flickr has over 100 million Creative Commons Licensed images. Given a sample of web pages which embed such images, how many of these are properly attributed as specified in their licenses?</a:t>
            </a:r>
          </a:p>
        </p:txBody>
      </p:sp>
      <p:graphicFrame>
        <p:nvGraphicFramePr>
          <p:cNvPr id="74" name="Table 73"/>
          <p:cNvGraphicFramePr>
            <a:graphicFrameLocks noGrp="1"/>
          </p:cNvGraphicFramePr>
          <p:nvPr/>
        </p:nvGraphicFramePr>
        <p:xfrm>
          <a:off x="1143000" y="7989096"/>
          <a:ext cx="4341842" cy="2374104"/>
        </p:xfrm>
        <a:graphic>
          <a:graphicData uri="http://schemas.openxmlformats.org/drawingml/2006/table">
            <a:tbl>
              <a:tblPr bandRow="1">
                <a:tableStyleId>{073A0DAA-6AF3-43AB-8588-CEC1D06C72B9}</a:tableStyleId>
              </a:tblPr>
              <a:tblGrid>
                <a:gridCol w="1269154"/>
                <a:gridCol w="3072688"/>
              </a:tblGrid>
              <a:tr h="772160">
                <a:tc>
                  <a:txBody>
                    <a:bodyPr/>
                    <a:lstStyle/>
                    <a:p>
                      <a:r>
                        <a:rPr lang="en-US" sz="1600" b="1" dirty="0" smtClean="0"/>
                        <a:t>Sample 1</a:t>
                      </a:r>
                    </a:p>
                    <a:p>
                      <a:r>
                        <a:rPr lang="en-US" sz="1600" dirty="0" smtClean="0"/>
                        <a:t>(67 sites, 426 images)</a:t>
                      </a:r>
                      <a:endParaRPr lang="en-US" sz="1600" dirty="0"/>
                    </a:p>
                  </a:txBody>
                  <a:tcPr marL="69934" marR="69934" marT="29924" marB="29924"/>
                </a:tc>
                <a:tc>
                  <a:txBody>
                    <a:bodyPr/>
                    <a:lstStyle/>
                    <a:p>
                      <a:r>
                        <a:rPr lang="en-US" sz="1600" dirty="0" smtClean="0"/>
                        <a:t>Properly attributed images = 28</a:t>
                      </a:r>
                    </a:p>
                    <a:p>
                      <a:r>
                        <a:rPr lang="en-US" sz="1600" dirty="0" smtClean="0"/>
                        <a:t>Misattributed images = 333</a:t>
                      </a:r>
                    </a:p>
                    <a:p>
                      <a:r>
                        <a:rPr lang="en-US" sz="1600" dirty="0" smtClean="0"/>
                        <a:t>Misattribution = 78 %</a:t>
                      </a:r>
                    </a:p>
                  </a:txBody>
                  <a:tcPr marL="69934" marR="69934" marT="29924" marB="29924"/>
                </a:tc>
              </a:tr>
              <a:tr h="772160">
                <a:tc>
                  <a:txBody>
                    <a:bodyPr/>
                    <a:lstStyle/>
                    <a:p>
                      <a:r>
                        <a:rPr lang="en-US" sz="1600" b="1" dirty="0" smtClean="0"/>
                        <a:t>Sample 2</a:t>
                      </a:r>
                    </a:p>
                    <a:p>
                      <a:r>
                        <a:rPr lang="en-US" sz="1600" dirty="0" smtClean="0"/>
                        <a:t>(70 sites, 241 images)</a:t>
                      </a:r>
                    </a:p>
                  </a:txBody>
                  <a:tcPr marL="69934" marR="69934" marT="29924" marB="29924"/>
                </a:tc>
                <a:tc>
                  <a:txBody>
                    <a:bodyPr/>
                    <a:lstStyle/>
                    <a:p>
                      <a:r>
                        <a:rPr lang="en-US" sz="1600" dirty="0" smtClean="0"/>
                        <a:t>Properly attributed images = 8</a:t>
                      </a:r>
                    </a:p>
                    <a:p>
                      <a:r>
                        <a:rPr lang="en-US" sz="1600" dirty="0" smtClean="0"/>
                        <a:t>Misattributed images = 194</a:t>
                      </a:r>
                    </a:p>
                    <a:p>
                      <a:r>
                        <a:rPr lang="en-US" sz="1600" dirty="0" smtClean="0"/>
                        <a:t>Misattribution = 80 %</a:t>
                      </a:r>
                    </a:p>
                  </a:txBody>
                  <a:tcPr marL="69934" marR="69934" marT="29924" marB="29924"/>
                </a:tc>
              </a:tr>
              <a:tr h="772160">
                <a:tc>
                  <a:txBody>
                    <a:bodyPr/>
                    <a:lstStyle/>
                    <a:p>
                      <a:r>
                        <a:rPr lang="en-US" sz="1600" b="1" dirty="0" smtClean="0"/>
                        <a:t>Sample 3</a:t>
                      </a:r>
                    </a:p>
                    <a:p>
                      <a:r>
                        <a:rPr lang="en-US" sz="1600" dirty="0" smtClean="0"/>
                        <a:t>(70 sites, 466 images)</a:t>
                      </a:r>
                    </a:p>
                  </a:txBody>
                  <a:tcPr marL="69934" marR="69934" marT="29924" marB="29924"/>
                </a:tc>
                <a:tc>
                  <a:txBody>
                    <a:bodyPr/>
                    <a:lstStyle/>
                    <a:p>
                      <a:r>
                        <a:rPr lang="en-US" sz="1600" dirty="0" smtClean="0"/>
                        <a:t>Properly attributed images = 6</a:t>
                      </a:r>
                    </a:p>
                    <a:p>
                      <a:r>
                        <a:rPr lang="en-US" sz="1600" dirty="0" smtClean="0"/>
                        <a:t>Misattributed images = 439</a:t>
                      </a:r>
                    </a:p>
                    <a:p>
                      <a:r>
                        <a:rPr lang="en-US" sz="1600" dirty="0" smtClean="0"/>
                        <a:t>Misattribution = 94 %</a:t>
                      </a:r>
                    </a:p>
                  </a:txBody>
                  <a:tcPr marL="69934" marR="69934" marT="29924" marB="29924"/>
                </a:tc>
              </a:tr>
            </a:tbl>
          </a:graphicData>
        </a:graphic>
      </p:graphicFrame>
      <p:sp>
        <p:nvSpPr>
          <p:cNvPr id="75" name="TextBox 74"/>
          <p:cNvSpPr txBox="1"/>
          <p:nvPr/>
        </p:nvSpPr>
        <p:spPr>
          <a:xfrm>
            <a:off x="800101" y="28194000"/>
            <a:ext cx="8420099" cy="3093154"/>
          </a:xfrm>
          <a:prstGeom prst="rect">
            <a:avLst/>
          </a:prstGeom>
          <a:noFill/>
        </p:spPr>
        <p:txBody>
          <a:bodyPr wrap="square" rtlCol="0">
            <a:spAutoFit/>
          </a:bodyPr>
          <a:lstStyle/>
          <a:p>
            <a:pPr algn="just">
              <a:spcBef>
                <a:spcPts val="600"/>
              </a:spcBef>
              <a:buFont typeface="Wingdings" pitchFamily="2" charset="2"/>
              <a:buChar char="§"/>
            </a:pPr>
            <a:r>
              <a:rPr lang="en-US" sz="2000" dirty="0" smtClean="0"/>
              <a:t>  Assessment on the level of policy-awareness on the Web</a:t>
            </a:r>
          </a:p>
          <a:p>
            <a:pPr algn="just">
              <a:spcBef>
                <a:spcPts val="600"/>
              </a:spcBef>
              <a:buFont typeface="Wingdings" pitchFamily="2" charset="2"/>
              <a:buChar char="§"/>
            </a:pPr>
            <a:r>
              <a:rPr lang="en-US" sz="2000" dirty="0" smtClean="0"/>
              <a:t>  Provide a platform to use the data exposed on the Semantic Web</a:t>
            </a:r>
          </a:p>
          <a:p>
            <a:pPr algn="just">
              <a:spcBef>
                <a:spcPts val="600"/>
              </a:spcBef>
              <a:buFont typeface="Wingdings" pitchFamily="2" charset="2"/>
              <a:buChar char="§"/>
            </a:pPr>
            <a:r>
              <a:rPr lang="en-US" sz="2000" dirty="0" smtClean="0"/>
              <a:t>  A License Violations Validator for Flickr images:</a:t>
            </a:r>
          </a:p>
          <a:p>
            <a:pPr lvl="1" algn="just">
              <a:spcBef>
                <a:spcPts val="600"/>
              </a:spcBef>
              <a:buFont typeface="Arial" pitchFamily="34" charset="0"/>
              <a:buChar char="•"/>
            </a:pPr>
            <a:r>
              <a:rPr lang="en-US" sz="2000" dirty="0" smtClean="0"/>
              <a:t>  to check for </a:t>
            </a:r>
            <a:r>
              <a:rPr lang="en-US" sz="2000" dirty="0" smtClean="0"/>
              <a:t> </a:t>
            </a:r>
            <a:r>
              <a:rPr lang="en-US" sz="2000" dirty="0" smtClean="0"/>
              <a:t>license violations</a:t>
            </a:r>
          </a:p>
          <a:p>
            <a:pPr lvl="1" algn="just">
              <a:spcBef>
                <a:spcPts val="600"/>
              </a:spcBef>
              <a:buFont typeface="Arial" pitchFamily="34" charset="0"/>
              <a:buChar char="•"/>
            </a:pPr>
            <a:r>
              <a:rPr lang="en-US" sz="2000" dirty="0" smtClean="0"/>
              <a:t>  use the information given by the validator to be policy-compliant</a:t>
            </a:r>
          </a:p>
          <a:p>
            <a:pPr algn="just">
              <a:spcBef>
                <a:spcPts val="600"/>
              </a:spcBef>
              <a:buFont typeface="Wingdings" pitchFamily="2" charset="2"/>
              <a:buChar char="§"/>
            </a:pPr>
            <a:r>
              <a:rPr lang="en-US" sz="2000" dirty="0" smtClean="0"/>
              <a:t>  Semantic Clipboard:</a:t>
            </a:r>
          </a:p>
          <a:p>
            <a:pPr lvl="1" algn="just">
              <a:spcBef>
                <a:spcPts val="600"/>
              </a:spcBef>
              <a:buFont typeface="Arial" pitchFamily="34" charset="0"/>
              <a:buChar char="•"/>
            </a:pPr>
            <a:r>
              <a:rPr lang="en-US" sz="2000" dirty="0" smtClean="0"/>
              <a:t>  to detect reusable content while browsing</a:t>
            </a:r>
          </a:p>
          <a:p>
            <a:pPr lvl="1" algn="just">
              <a:spcBef>
                <a:spcPts val="600"/>
              </a:spcBef>
              <a:buFont typeface="Arial" pitchFamily="34" charset="0"/>
              <a:buChar char="•"/>
            </a:pPr>
            <a:r>
              <a:rPr lang="en-US" sz="2000" dirty="0" smtClean="0"/>
              <a:t>  seamlessly integrate such content along with their metadata</a:t>
            </a:r>
            <a:endParaRPr lang="en-US" sz="2000" dirty="0"/>
          </a:p>
        </p:txBody>
      </p:sp>
      <p:sp>
        <p:nvSpPr>
          <p:cNvPr id="76" name="TextBox 75"/>
          <p:cNvSpPr txBox="1"/>
          <p:nvPr/>
        </p:nvSpPr>
        <p:spPr>
          <a:xfrm>
            <a:off x="13082845" y="28270200"/>
            <a:ext cx="8329355" cy="3170099"/>
          </a:xfrm>
          <a:prstGeom prst="rect">
            <a:avLst/>
          </a:prstGeom>
          <a:noFill/>
        </p:spPr>
        <p:txBody>
          <a:bodyPr wrap="square" rtlCol="0">
            <a:spAutoFit/>
          </a:bodyPr>
          <a:lstStyle/>
          <a:p>
            <a:pPr algn="just">
              <a:spcBef>
                <a:spcPts val="1200"/>
              </a:spcBef>
              <a:buFont typeface="Wingdings" pitchFamily="2" charset="2"/>
              <a:buChar char="§"/>
            </a:pPr>
            <a:r>
              <a:rPr lang="en-US" sz="2000" dirty="0" smtClean="0"/>
              <a:t>  Assess the level of violations with regards to other types of licenses such as ‘no commercial use’, ‘share alike’ and ‘no derivatives’</a:t>
            </a:r>
          </a:p>
          <a:p>
            <a:pPr algn="just">
              <a:spcBef>
                <a:spcPts val="1200"/>
              </a:spcBef>
              <a:buFont typeface="Wingdings" pitchFamily="2" charset="2"/>
              <a:buChar char="§"/>
            </a:pPr>
            <a:r>
              <a:rPr lang="en-US" sz="2000" dirty="0" smtClean="0"/>
              <a:t>  Assess the level of license violations on other types of media</a:t>
            </a:r>
          </a:p>
          <a:p>
            <a:pPr algn="just">
              <a:spcBef>
                <a:spcPts val="1200"/>
              </a:spcBef>
              <a:buFont typeface="Wingdings" pitchFamily="2" charset="2"/>
              <a:buChar char="§"/>
            </a:pPr>
            <a:r>
              <a:rPr lang="en-US" sz="2000" dirty="0" smtClean="0"/>
              <a:t>  Extend to licenses embedded in free-floating content</a:t>
            </a:r>
          </a:p>
          <a:p>
            <a:pPr algn="just">
              <a:spcBef>
                <a:spcPts val="1200"/>
              </a:spcBef>
              <a:buFont typeface="Wingdings" pitchFamily="2" charset="2"/>
              <a:buChar char="§"/>
            </a:pPr>
            <a:r>
              <a:rPr lang="en-US" sz="2000" dirty="0" smtClean="0"/>
              <a:t>  Explore new and efficient ways of license violations detection</a:t>
            </a:r>
          </a:p>
          <a:p>
            <a:pPr algn="just">
              <a:spcBef>
                <a:spcPts val="1200"/>
              </a:spcBef>
              <a:buFont typeface="Wingdings" pitchFamily="2" charset="2"/>
              <a:buChar char="§"/>
            </a:pPr>
            <a:r>
              <a:rPr lang="en-US" sz="2000" dirty="0" smtClean="0"/>
              <a:t>  Improve the User Interfaces of the CC license violations validator and the Semantic Clipboard</a:t>
            </a:r>
          </a:p>
          <a:p>
            <a:pPr algn="just"/>
            <a:endParaRPr lang="en-US" sz="2000" dirty="0"/>
          </a:p>
        </p:txBody>
      </p:sp>
      <p:sp>
        <p:nvSpPr>
          <p:cNvPr id="77" name="TextBox 76"/>
          <p:cNvSpPr txBox="1"/>
          <p:nvPr/>
        </p:nvSpPr>
        <p:spPr>
          <a:xfrm>
            <a:off x="1194319" y="10424162"/>
            <a:ext cx="3729842" cy="307777"/>
          </a:xfrm>
          <a:prstGeom prst="rect">
            <a:avLst/>
          </a:prstGeom>
          <a:noFill/>
        </p:spPr>
        <p:txBody>
          <a:bodyPr wrap="square" rtlCol="0">
            <a:spAutoFit/>
          </a:bodyPr>
          <a:lstStyle/>
          <a:p>
            <a:pPr algn="ctr"/>
            <a:r>
              <a:rPr lang="en-US" sz="1400" b="1" i="1" dirty="0" smtClean="0"/>
              <a:t>Results of the experiment summarized</a:t>
            </a:r>
            <a:endParaRPr lang="en-US" sz="1400" b="1" i="1" dirty="0"/>
          </a:p>
        </p:txBody>
      </p:sp>
      <p:sp>
        <p:nvSpPr>
          <p:cNvPr id="79" name="TextBox 78"/>
          <p:cNvSpPr txBox="1"/>
          <p:nvPr/>
        </p:nvSpPr>
        <p:spPr>
          <a:xfrm>
            <a:off x="10674222" y="2674621"/>
            <a:ext cx="10529597" cy="1323439"/>
          </a:xfrm>
          <a:prstGeom prst="rect">
            <a:avLst/>
          </a:prstGeom>
          <a:noFill/>
        </p:spPr>
        <p:txBody>
          <a:bodyPr wrap="square" rtlCol="0">
            <a:spAutoFit/>
          </a:bodyPr>
          <a:lstStyle/>
          <a:p>
            <a:pPr algn="just"/>
            <a:r>
              <a:rPr lang="en-US" sz="2000" dirty="0" smtClean="0"/>
              <a:t>Build </a:t>
            </a:r>
            <a:r>
              <a:rPr lang="en-US" sz="2000" b="1" dirty="0" smtClean="0"/>
              <a:t>Policy Aware Systems</a:t>
            </a:r>
            <a:r>
              <a:rPr lang="en-US" sz="2000" dirty="0" smtClean="0"/>
              <a:t>, such as</a:t>
            </a:r>
            <a:r>
              <a:rPr lang="en-US" sz="2000" b="1" dirty="0" smtClean="0"/>
              <a:t>:</a:t>
            </a:r>
          </a:p>
          <a:p>
            <a:pPr lvl="1" algn="just">
              <a:buFont typeface="Wingdings" pitchFamily="2" charset="2"/>
              <a:buChar char="§"/>
            </a:pPr>
            <a:r>
              <a:rPr lang="en-US" sz="2000" dirty="0" smtClean="0"/>
              <a:t>  Validators to tell users what information is missing or inaccurate</a:t>
            </a:r>
          </a:p>
          <a:p>
            <a:pPr lvl="1" algn="just">
              <a:buFont typeface="Wingdings" pitchFamily="2" charset="2"/>
              <a:buChar char="§"/>
            </a:pPr>
            <a:r>
              <a:rPr lang="en-US" sz="2000" dirty="0" smtClean="0"/>
              <a:t>  Seamlessly integrate metadata by detecting and assisting in embedding the </a:t>
            </a:r>
            <a:r>
              <a:rPr lang="en-US" sz="2000" dirty="0" smtClean="0"/>
              <a:t>licenses</a:t>
            </a:r>
            <a:endParaRPr lang="en-US" sz="2000" dirty="0" smtClean="0"/>
          </a:p>
          <a:p>
            <a:pPr lvl="1" algn="just">
              <a:buFont typeface="Wingdings" pitchFamily="2" charset="2"/>
              <a:buChar char="§"/>
            </a:pPr>
            <a:r>
              <a:rPr lang="en-US" sz="2000" dirty="0" smtClean="0"/>
              <a:t>  Notify users if their content is used in an inappropriate manner</a:t>
            </a:r>
            <a:endParaRPr lang="en-US" sz="2000" dirty="0"/>
          </a:p>
        </p:txBody>
      </p:sp>
      <p:sp>
        <p:nvSpPr>
          <p:cNvPr id="80" name="TextBox 79"/>
          <p:cNvSpPr txBox="1"/>
          <p:nvPr/>
        </p:nvSpPr>
        <p:spPr>
          <a:xfrm>
            <a:off x="10515600" y="4320541"/>
            <a:ext cx="4419599" cy="5432256"/>
          </a:xfrm>
          <a:prstGeom prst="rect">
            <a:avLst/>
          </a:prstGeom>
          <a:noFill/>
        </p:spPr>
        <p:txBody>
          <a:bodyPr wrap="square" rtlCol="0">
            <a:spAutoFit/>
          </a:bodyPr>
          <a:lstStyle/>
          <a:p>
            <a:pPr algn="just">
              <a:spcBef>
                <a:spcPts val="0"/>
              </a:spcBef>
              <a:spcAft>
                <a:spcPts val="600"/>
              </a:spcAft>
            </a:pPr>
            <a:r>
              <a:rPr lang="en-US" sz="1900" dirty="0" smtClean="0"/>
              <a:t>Policies are pervasive in web applications as they play a crucial role in enhancing security, privacy and usability of services offered on the Web. Use of Creative Commons licenses is the widely accepted method of expressing rights of the original content creators when it comes to digital multimedia content on the Web. </a:t>
            </a:r>
            <a:endParaRPr lang="en-US" sz="1900" dirty="0" smtClean="0"/>
          </a:p>
          <a:p>
            <a:pPr algn="just">
              <a:spcBef>
                <a:spcPts val="0"/>
              </a:spcBef>
              <a:spcAft>
                <a:spcPts val="600"/>
              </a:spcAft>
            </a:pPr>
            <a:r>
              <a:rPr lang="en-US" sz="1900" dirty="0" smtClean="0"/>
              <a:t>The DRM </a:t>
            </a:r>
            <a:r>
              <a:rPr lang="en-US" sz="1900" dirty="0" smtClean="0"/>
              <a:t>alternative is often too prohibitive, and has a central point of failure from a policy perspective. Therefore rather than applying an enforcement model, the focus is on building a framework based on open standards and protocols which enables users to reuse content in a policy aware manner very easily.  </a:t>
            </a:r>
            <a:endParaRPr lang="en-US" sz="1900" dirty="0"/>
          </a:p>
        </p:txBody>
      </p:sp>
      <p:sp>
        <p:nvSpPr>
          <p:cNvPr id="49" name="TextBox 48"/>
          <p:cNvSpPr txBox="1"/>
          <p:nvPr/>
        </p:nvSpPr>
        <p:spPr>
          <a:xfrm>
            <a:off x="15078271" y="3973623"/>
            <a:ext cx="6238679" cy="461665"/>
          </a:xfrm>
          <a:prstGeom prst="rect">
            <a:avLst/>
          </a:prstGeom>
          <a:noFill/>
        </p:spPr>
        <p:txBody>
          <a:bodyPr wrap="square" rtlCol="0">
            <a:spAutoFit/>
          </a:bodyPr>
          <a:lstStyle/>
          <a:p>
            <a:pPr algn="ctr"/>
            <a:r>
              <a:rPr lang="en-US" sz="2400" b="1" dirty="0" smtClean="0"/>
              <a:t>How can you Extract License Metadata?</a:t>
            </a:r>
            <a:endParaRPr lang="en-US" sz="2400" b="1" dirty="0"/>
          </a:p>
        </p:txBody>
      </p:sp>
      <p:sp>
        <p:nvSpPr>
          <p:cNvPr id="50" name="TextBox 49"/>
          <p:cNvSpPr txBox="1"/>
          <p:nvPr/>
        </p:nvSpPr>
        <p:spPr>
          <a:xfrm>
            <a:off x="14992350" y="4385608"/>
            <a:ext cx="6343650" cy="1938992"/>
          </a:xfrm>
          <a:prstGeom prst="rect">
            <a:avLst/>
          </a:prstGeom>
          <a:noFill/>
        </p:spPr>
        <p:txBody>
          <a:bodyPr wrap="square" rtlCol="0">
            <a:spAutoFit/>
          </a:bodyPr>
          <a:lstStyle/>
          <a:p>
            <a:pPr algn="just"/>
            <a:r>
              <a:rPr lang="en-US" sz="2000" dirty="0" smtClean="0"/>
              <a:t>1. Through APIs which expose the licenses. E.g. Flickr</a:t>
            </a:r>
          </a:p>
          <a:p>
            <a:r>
              <a:rPr lang="en-US" sz="2000" dirty="0" smtClean="0"/>
              <a:t>2. Through </a:t>
            </a:r>
            <a:r>
              <a:rPr lang="en-US" sz="2000" dirty="0" err="1" smtClean="0"/>
              <a:t>RDFa</a:t>
            </a:r>
            <a:r>
              <a:rPr lang="en-US" sz="2000" dirty="0" smtClean="0"/>
              <a:t> (Resource Description Framework in Attributes) </a:t>
            </a:r>
          </a:p>
          <a:p>
            <a:pPr marL="457200" lvl="2" algn="just"/>
            <a:endParaRPr lang="en-US" sz="2000" dirty="0" smtClean="0"/>
          </a:p>
          <a:p>
            <a:pPr marL="0" lvl="1" algn="just"/>
            <a:r>
              <a:rPr lang="en-US" sz="2000" b="1" dirty="0" smtClean="0"/>
              <a:t>A simple scenario which illustrates a rights violation </a:t>
            </a:r>
            <a:r>
              <a:rPr lang="en-US" sz="2000" b="1" dirty="0" smtClean="0"/>
              <a:t>of a content creator:</a:t>
            </a:r>
            <a:endParaRPr lang="en-US" sz="2000" b="1" dirty="0" smtClean="0"/>
          </a:p>
        </p:txBody>
      </p:sp>
      <p:sp>
        <p:nvSpPr>
          <p:cNvPr id="54" name="TextBox 53"/>
          <p:cNvSpPr txBox="1"/>
          <p:nvPr/>
        </p:nvSpPr>
        <p:spPr>
          <a:xfrm>
            <a:off x="424343" y="18379440"/>
            <a:ext cx="10431900" cy="707886"/>
          </a:xfrm>
          <a:prstGeom prst="rect">
            <a:avLst/>
          </a:prstGeom>
          <a:noFill/>
        </p:spPr>
        <p:txBody>
          <a:bodyPr wrap="square" rtlCol="0">
            <a:spAutoFit/>
          </a:bodyPr>
          <a:lstStyle/>
          <a:p>
            <a:pPr algn="just"/>
            <a:r>
              <a:rPr lang="en-US" sz="2000" dirty="0" smtClean="0"/>
              <a:t>Check whether a particular site has any embedded Flickr images which are not properly attributed as specified in the Creative Commons license.</a:t>
            </a:r>
          </a:p>
        </p:txBody>
      </p:sp>
      <p:sp>
        <p:nvSpPr>
          <p:cNvPr id="56" name="TextBox 55"/>
          <p:cNvSpPr txBox="1"/>
          <p:nvPr/>
        </p:nvSpPr>
        <p:spPr>
          <a:xfrm>
            <a:off x="533400" y="19583400"/>
            <a:ext cx="4952999" cy="3785652"/>
          </a:xfrm>
          <a:prstGeom prst="rect">
            <a:avLst/>
          </a:prstGeom>
          <a:noFill/>
        </p:spPr>
        <p:txBody>
          <a:bodyPr wrap="square" rtlCol="0">
            <a:spAutoFit/>
          </a:bodyPr>
          <a:lstStyle/>
          <a:p>
            <a:pPr algn="just"/>
            <a:r>
              <a:rPr lang="en-US" sz="2000" b="1" dirty="0" smtClean="0"/>
              <a:t>Spider:</a:t>
            </a:r>
            <a:r>
              <a:rPr lang="en-US" sz="2000" dirty="0" smtClean="0"/>
              <a:t> </a:t>
            </a:r>
            <a:r>
              <a:rPr lang="en-US" sz="2000" dirty="0" smtClean="0"/>
              <a:t>This is a </a:t>
            </a:r>
            <a:r>
              <a:rPr lang="en-US" sz="2000" dirty="0" smtClean="0"/>
              <a:t>site crawler which </a:t>
            </a:r>
            <a:r>
              <a:rPr lang="en-US" sz="2000" dirty="0" smtClean="0"/>
              <a:t>searches </a:t>
            </a:r>
            <a:r>
              <a:rPr lang="en-US" sz="2000" dirty="0" smtClean="0"/>
              <a:t>for all the links in </a:t>
            </a:r>
            <a:r>
              <a:rPr lang="en-US" sz="2000" dirty="0" smtClean="0"/>
              <a:t>a</a:t>
            </a:r>
            <a:r>
              <a:rPr lang="en-US" sz="2000" dirty="0" smtClean="0"/>
              <a:t> </a:t>
            </a:r>
            <a:r>
              <a:rPr lang="en-US" sz="2000" dirty="0" smtClean="0"/>
              <a:t>given seed site using a Breadth First search algorithm to determine any embedded </a:t>
            </a:r>
            <a:r>
              <a:rPr lang="en-US" sz="2000" dirty="0" smtClean="0"/>
              <a:t> Flickr images</a:t>
            </a:r>
            <a:r>
              <a:rPr lang="en-US" sz="2000" dirty="0" smtClean="0"/>
              <a:t>. </a:t>
            </a:r>
          </a:p>
          <a:p>
            <a:pPr algn="just"/>
            <a:endParaRPr lang="en-US" sz="2000" dirty="0" smtClean="0"/>
          </a:p>
          <a:p>
            <a:pPr algn="just"/>
            <a:r>
              <a:rPr lang="en-US" sz="2000" b="1" dirty="0" smtClean="0"/>
              <a:t>License Checker:</a:t>
            </a:r>
            <a:r>
              <a:rPr lang="en-US" sz="2000" dirty="0" smtClean="0"/>
              <a:t> This extracts the photo id from the Flickr image </a:t>
            </a:r>
            <a:r>
              <a:rPr lang="en-US" sz="2000" dirty="0" smtClean="0"/>
              <a:t>URI. Then </a:t>
            </a:r>
            <a:r>
              <a:rPr lang="en-US" sz="2000" dirty="0" smtClean="0"/>
              <a:t>all the information related to the photo is obtained through the Flickr API. Based on this information, the DOM of the page is checked for </a:t>
            </a:r>
            <a:r>
              <a:rPr lang="en-US" sz="2000" dirty="0" smtClean="0"/>
              <a:t>the proper </a:t>
            </a:r>
            <a:r>
              <a:rPr lang="en-US" sz="2000" dirty="0" smtClean="0"/>
              <a:t>attribution</a:t>
            </a:r>
            <a:r>
              <a:rPr lang="en-US" sz="2000" dirty="0" smtClean="0"/>
              <a:t>.</a:t>
            </a:r>
            <a:endParaRPr lang="en-US" sz="2000" dirty="0" smtClean="0"/>
          </a:p>
        </p:txBody>
      </p:sp>
      <p:sp>
        <p:nvSpPr>
          <p:cNvPr id="59" name="TextBox 58"/>
          <p:cNvSpPr txBox="1"/>
          <p:nvPr/>
        </p:nvSpPr>
        <p:spPr>
          <a:xfrm>
            <a:off x="12115800" y="17523023"/>
            <a:ext cx="8625258" cy="307777"/>
          </a:xfrm>
          <a:prstGeom prst="rect">
            <a:avLst/>
          </a:prstGeom>
          <a:noFill/>
        </p:spPr>
        <p:txBody>
          <a:bodyPr wrap="square" rtlCol="0">
            <a:spAutoFit/>
          </a:bodyPr>
          <a:lstStyle/>
          <a:p>
            <a:pPr algn="ctr"/>
            <a:r>
              <a:rPr lang="en-US" sz="1400" b="1" i="1" dirty="0" smtClean="0"/>
              <a:t>Architecture of the Semantic Clipboard and the Interactions between each of the modules</a:t>
            </a:r>
            <a:endParaRPr lang="en-US" sz="1400" b="1" i="1" dirty="0"/>
          </a:p>
        </p:txBody>
      </p:sp>
      <p:grpSp>
        <p:nvGrpSpPr>
          <p:cNvPr id="107" name="Group 106"/>
          <p:cNvGrpSpPr/>
          <p:nvPr/>
        </p:nvGrpSpPr>
        <p:grpSpPr>
          <a:xfrm>
            <a:off x="285751" y="10972801"/>
            <a:ext cx="10687049" cy="16306799"/>
            <a:chOff x="381000" y="14782800"/>
            <a:chExt cx="14249399" cy="20116800"/>
          </a:xfrm>
        </p:grpSpPr>
        <p:sp>
          <p:nvSpPr>
            <p:cNvPr id="6" name="Rounded Rectangle 5"/>
            <p:cNvSpPr/>
            <p:nvPr/>
          </p:nvSpPr>
          <p:spPr bwMode="auto">
            <a:xfrm>
              <a:off x="381000" y="14782800"/>
              <a:ext cx="14220020" cy="20116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29213"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0" name="TextBox 69"/>
            <p:cNvSpPr txBox="1"/>
            <p:nvPr/>
          </p:nvSpPr>
          <p:spPr>
            <a:xfrm>
              <a:off x="8432799" y="31440766"/>
              <a:ext cx="6197600" cy="2941095"/>
            </a:xfrm>
            <a:prstGeom prst="rect">
              <a:avLst/>
            </a:prstGeom>
            <a:noFill/>
            <a:ln>
              <a:noFill/>
            </a:ln>
          </p:spPr>
          <p:txBody>
            <a:bodyPr wrap="square" rtlCol="0">
              <a:spAutoFit/>
            </a:bodyPr>
            <a:lstStyle/>
            <a:p>
              <a:pPr algn="ctr"/>
              <a:r>
                <a:rPr lang="en-US" sz="2000" b="1" dirty="0" smtClean="0">
                  <a:solidFill>
                    <a:srgbClr val="C00000"/>
                  </a:solidFill>
                </a:rPr>
                <a:t>Try it out!</a:t>
              </a:r>
            </a:p>
            <a:p>
              <a:pPr algn="ctr"/>
              <a:r>
                <a:rPr lang="en-US" sz="2000" dirty="0" smtClean="0">
                  <a:solidFill>
                    <a:schemeClr val="accent2">
                      <a:lumMod val="75000"/>
                    </a:schemeClr>
                  </a:solidFill>
                </a:rPr>
                <a:t>http://oshani.mit.edu/cc_</a:t>
              </a:r>
            </a:p>
            <a:p>
              <a:pPr algn="ctr"/>
              <a:r>
                <a:rPr lang="en-US" sz="2000" dirty="0" smtClean="0">
                  <a:solidFill>
                    <a:schemeClr val="accent2">
                      <a:lumMod val="75000"/>
                    </a:schemeClr>
                  </a:solidFill>
                </a:rPr>
                <a:t>validator.py</a:t>
              </a:r>
            </a:p>
            <a:p>
              <a:pPr algn="ctr"/>
              <a:endParaRPr lang="en-US" sz="2000" b="1" dirty="0" smtClean="0">
                <a:solidFill>
                  <a:srgbClr val="C00000"/>
                </a:solidFill>
              </a:endParaRPr>
            </a:p>
            <a:p>
              <a:pPr algn="ctr"/>
              <a:r>
                <a:rPr lang="en-US" sz="2000" b="1" dirty="0" smtClean="0">
                  <a:solidFill>
                    <a:srgbClr val="C00000"/>
                  </a:solidFill>
                </a:rPr>
                <a:t>More Information</a:t>
              </a:r>
            </a:p>
            <a:p>
              <a:pPr algn="ctr"/>
              <a:r>
                <a:rPr lang="en-US" sz="2000" dirty="0" smtClean="0">
                  <a:solidFill>
                    <a:schemeClr val="accent2">
                      <a:lumMod val="75000"/>
                    </a:schemeClr>
                  </a:solidFill>
                </a:rPr>
                <a:t>http://dig.csail.mit.edu/2008/WSRI-Exchange</a:t>
              </a:r>
            </a:p>
          </p:txBody>
        </p:sp>
      </p:grpSp>
      <p:sp>
        <p:nvSpPr>
          <p:cNvPr id="81" name="TextBox 80"/>
          <p:cNvSpPr txBox="1"/>
          <p:nvPr/>
        </p:nvSpPr>
        <p:spPr>
          <a:xfrm>
            <a:off x="11420670" y="18448021"/>
            <a:ext cx="9944100" cy="1015663"/>
          </a:xfrm>
          <a:prstGeom prst="rect">
            <a:avLst/>
          </a:prstGeom>
          <a:noFill/>
        </p:spPr>
        <p:txBody>
          <a:bodyPr wrap="square" rtlCol="0">
            <a:spAutoFit/>
          </a:bodyPr>
          <a:lstStyle/>
          <a:p>
            <a:pPr algn="just"/>
            <a:r>
              <a:rPr lang="en-US" sz="2000" dirty="0" smtClean="0"/>
              <a:t>Enable transfer of content between Web applications with minimal effort in a policy aware manner, i.e. when content is copied, license metadata is also copied and pasted appropriately in the target application.</a:t>
            </a:r>
          </a:p>
        </p:txBody>
      </p:sp>
      <p:sp>
        <p:nvSpPr>
          <p:cNvPr id="86" name="TextBox 85"/>
          <p:cNvSpPr txBox="1"/>
          <p:nvPr/>
        </p:nvSpPr>
        <p:spPr>
          <a:xfrm>
            <a:off x="16840200" y="24993600"/>
            <a:ext cx="4572000" cy="1631216"/>
          </a:xfrm>
          <a:prstGeom prst="rect">
            <a:avLst/>
          </a:prstGeom>
          <a:noFill/>
          <a:ln>
            <a:noFill/>
          </a:ln>
        </p:spPr>
        <p:txBody>
          <a:bodyPr wrap="square" rtlCol="0">
            <a:spAutoFit/>
          </a:bodyPr>
          <a:lstStyle/>
          <a:p>
            <a:pPr algn="ctr"/>
            <a:r>
              <a:rPr lang="en-US" sz="2000" b="1" dirty="0" smtClean="0">
                <a:solidFill>
                  <a:srgbClr val="C00000"/>
                </a:solidFill>
              </a:rPr>
              <a:t>Try it Out!</a:t>
            </a:r>
          </a:p>
          <a:p>
            <a:pPr algn="ctr"/>
            <a:r>
              <a:rPr lang="en-US" sz="2000" dirty="0" smtClean="0">
                <a:solidFill>
                  <a:schemeClr val="accent2">
                    <a:lumMod val="75000"/>
                  </a:schemeClr>
                </a:solidFill>
              </a:rPr>
              <a:t>http://dig.csail.mit.edu/2007/tab</a:t>
            </a:r>
          </a:p>
          <a:p>
            <a:pPr algn="ctr"/>
            <a:endParaRPr lang="en-US" sz="2000" b="1" dirty="0" smtClean="0">
              <a:solidFill>
                <a:srgbClr val="C00000"/>
              </a:solidFill>
            </a:endParaRPr>
          </a:p>
          <a:p>
            <a:pPr algn="ctr"/>
            <a:r>
              <a:rPr lang="en-US" sz="2000" b="1" dirty="0" smtClean="0">
                <a:solidFill>
                  <a:srgbClr val="C00000"/>
                </a:solidFill>
              </a:rPr>
              <a:t>More Information</a:t>
            </a:r>
          </a:p>
          <a:p>
            <a:pPr algn="ctr"/>
            <a:r>
              <a:rPr lang="en-US" sz="2000" dirty="0" smtClean="0">
                <a:solidFill>
                  <a:schemeClr val="accent2">
                    <a:lumMod val="75000"/>
                  </a:schemeClr>
                </a:solidFill>
              </a:rPr>
              <a:t>http://dig.csail.mit.edu/2009/Clipboard</a:t>
            </a:r>
          </a:p>
        </p:txBody>
      </p:sp>
      <p:sp>
        <p:nvSpPr>
          <p:cNvPr id="87" name="TextBox 86"/>
          <p:cNvSpPr txBox="1"/>
          <p:nvPr/>
        </p:nvSpPr>
        <p:spPr>
          <a:xfrm>
            <a:off x="11430000" y="19885759"/>
            <a:ext cx="5410200" cy="6555641"/>
          </a:xfrm>
          <a:prstGeom prst="rect">
            <a:avLst/>
          </a:prstGeom>
          <a:noFill/>
        </p:spPr>
        <p:txBody>
          <a:bodyPr wrap="square" rtlCol="0">
            <a:spAutoFit/>
          </a:bodyPr>
          <a:lstStyle/>
          <a:p>
            <a:pPr algn="just"/>
            <a:r>
              <a:rPr lang="en-US" sz="2000" b="1" dirty="0" err="1" smtClean="0"/>
              <a:t>RDFa</a:t>
            </a:r>
            <a:r>
              <a:rPr lang="en-US" sz="2000" b="1" dirty="0" smtClean="0"/>
              <a:t> Extractor: </a:t>
            </a:r>
            <a:r>
              <a:rPr lang="en-US" sz="2000" dirty="0" smtClean="0"/>
              <a:t>Extracts all the semantic information in the form of RDF attributes embedded in the HTML page the user browses.</a:t>
            </a:r>
          </a:p>
          <a:p>
            <a:pPr algn="just"/>
            <a:endParaRPr lang="en-US" sz="2000" dirty="0" smtClean="0"/>
          </a:p>
          <a:p>
            <a:pPr algn="just"/>
            <a:r>
              <a:rPr lang="en-US" sz="2000" b="1" dirty="0" smtClean="0"/>
              <a:t>RDF Store: </a:t>
            </a:r>
            <a:r>
              <a:rPr lang="en-US" sz="2000" dirty="0" smtClean="0"/>
              <a:t>Indexes and stores all the RDF </a:t>
            </a:r>
            <a:r>
              <a:rPr lang="en-US" sz="2000" dirty="0" smtClean="0"/>
              <a:t>data</a:t>
            </a:r>
            <a:r>
              <a:rPr lang="en-US" sz="2000" dirty="0" smtClean="0"/>
              <a:t> </a:t>
            </a:r>
            <a:r>
              <a:rPr lang="en-US" sz="2000" dirty="0" smtClean="0"/>
              <a:t>from the pages that the user has visited in a given browser session.</a:t>
            </a:r>
          </a:p>
          <a:p>
            <a:pPr algn="just"/>
            <a:endParaRPr lang="en-US" sz="2000" dirty="0" smtClean="0"/>
          </a:p>
          <a:p>
            <a:pPr algn="just"/>
            <a:r>
              <a:rPr lang="en-US" sz="2000" b="1" dirty="0" smtClean="0"/>
              <a:t>Semantic Clipboard: </a:t>
            </a:r>
            <a:r>
              <a:rPr lang="en-US" sz="2000" dirty="0" smtClean="0"/>
              <a:t>Acts as the control panel to co-ordinate the copy and paste operations.</a:t>
            </a:r>
          </a:p>
          <a:p>
            <a:pPr algn="just"/>
            <a:endParaRPr lang="en-US" sz="2000" dirty="0" smtClean="0"/>
          </a:p>
          <a:p>
            <a:pPr algn="just"/>
            <a:r>
              <a:rPr lang="en-US" sz="2000" b="1" dirty="0" smtClean="0"/>
              <a:t>Database:</a:t>
            </a:r>
            <a:r>
              <a:rPr lang="en-US" sz="2000" dirty="0" smtClean="0"/>
              <a:t> </a:t>
            </a:r>
            <a:r>
              <a:rPr lang="en-US" sz="2000" dirty="0" smtClean="0"/>
              <a:t>This is used to make the data persistent </a:t>
            </a:r>
            <a:r>
              <a:rPr lang="en-US" sz="2000" dirty="0" smtClean="0"/>
              <a:t>across browser sessions. </a:t>
            </a:r>
            <a:endParaRPr lang="en-US" sz="2000" dirty="0" smtClean="0"/>
          </a:p>
          <a:p>
            <a:pPr algn="just"/>
            <a:endParaRPr lang="en-US" sz="2000" b="1" dirty="0" smtClean="0"/>
          </a:p>
          <a:p>
            <a:pPr algn="just"/>
            <a:r>
              <a:rPr lang="en-US" sz="2000" b="1" dirty="0" smtClean="0"/>
              <a:t>Composer</a:t>
            </a:r>
            <a:r>
              <a:rPr lang="en-US" sz="2000" b="1" dirty="0" smtClean="0"/>
              <a:t>: </a:t>
            </a:r>
            <a:r>
              <a:rPr lang="en-US" sz="2000" dirty="0" smtClean="0"/>
              <a:t> Reasons whether the content can be used based on the source and the destination license terms. Prepares the content and the license metadata in a suitable manner in to be pasted right in to the target </a:t>
            </a:r>
            <a:r>
              <a:rPr lang="en-US" sz="2000" dirty="0" smtClean="0"/>
              <a:t>.</a:t>
            </a:r>
            <a:endParaRPr lang="en-US" sz="2000" dirty="0" smtClean="0"/>
          </a:p>
        </p:txBody>
      </p:sp>
      <p:pic>
        <p:nvPicPr>
          <p:cNvPr id="71" name="Picture 70" descr="semantic_clipboard_without_tabulator_bg.jpg"/>
          <p:cNvPicPr>
            <a:picLocks noChangeAspect="1"/>
          </p:cNvPicPr>
          <p:nvPr/>
        </p:nvPicPr>
        <p:blipFill>
          <a:blip r:embed="rId14"/>
          <a:stretch>
            <a:fillRect/>
          </a:stretch>
        </p:blipFill>
        <p:spPr>
          <a:xfrm>
            <a:off x="12807389" y="11811000"/>
            <a:ext cx="7461811" cy="5691022"/>
          </a:xfrm>
          <a:prstGeom prst="rect">
            <a:avLst/>
          </a:prstGeom>
        </p:spPr>
      </p:pic>
      <p:sp>
        <p:nvSpPr>
          <p:cNvPr id="90" name="TextBox 89"/>
          <p:cNvSpPr txBox="1"/>
          <p:nvPr/>
        </p:nvSpPr>
        <p:spPr>
          <a:xfrm>
            <a:off x="2522379" y="5"/>
            <a:ext cx="17133959" cy="1118255"/>
          </a:xfrm>
          <a:prstGeom prst="rect">
            <a:avLst/>
          </a:prstGeom>
          <a:noFill/>
        </p:spPr>
        <p:txBody>
          <a:bodyPr wrap="square" rtlCol="0">
            <a:spAutoFit/>
          </a:bodyPr>
          <a:lstStyle/>
          <a:p>
            <a:pPr algn="ctr"/>
            <a:r>
              <a:rPr lang="en-US" b="1" baseline="-25000" dirty="0" smtClean="0">
                <a:solidFill>
                  <a:schemeClr val="accent4">
                    <a:lumMod val="75000"/>
                    <a:lumOff val="25000"/>
                  </a:schemeClr>
                </a:solidFill>
              </a:rPr>
              <a:t>Policy Aware Content Reuse on the Web</a:t>
            </a:r>
            <a:endParaRPr lang="en-US" b="1" baseline="-25000" dirty="0">
              <a:solidFill>
                <a:schemeClr val="accent4">
                  <a:lumMod val="75000"/>
                  <a:lumOff val="25000"/>
                </a:schemeClr>
              </a:solidFill>
            </a:endParaRPr>
          </a:p>
        </p:txBody>
      </p:sp>
      <p:sp>
        <p:nvSpPr>
          <p:cNvPr id="91" name="TextBox 90"/>
          <p:cNvSpPr txBox="1"/>
          <p:nvPr/>
        </p:nvSpPr>
        <p:spPr>
          <a:xfrm>
            <a:off x="2313993" y="1924304"/>
            <a:ext cx="6524023" cy="707886"/>
          </a:xfrm>
          <a:prstGeom prst="rect">
            <a:avLst/>
          </a:prstGeom>
          <a:noFill/>
        </p:spPr>
        <p:txBody>
          <a:bodyPr wrap="square" rtlCol="0">
            <a:spAutoFit/>
          </a:bodyPr>
          <a:lstStyle/>
          <a:p>
            <a:pPr algn="ctr"/>
            <a:r>
              <a:rPr lang="en-US" sz="4000" b="1" dirty="0" smtClean="0">
                <a:solidFill>
                  <a:srgbClr val="C00000"/>
                </a:solidFill>
              </a:rPr>
              <a:t>The Problem</a:t>
            </a:r>
            <a:endParaRPr lang="en-US" sz="4000" b="1" dirty="0">
              <a:solidFill>
                <a:srgbClr val="C00000"/>
              </a:solidFill>
            </a:endParaRPr>
          </a:p>
        </p:txBody>
      </p:sp>
      <p:sp>
        <p:nvSpPr>
          <p:cNvPr id="92" name="TextBox 91"/>
          <p:cNvSpPr txBox="1"/>
          <p:nvPr/>
        </p:nvSpPr>
        <p:spPr>
          <a:xfrm>
            <a:off x="13653627" y="1981453"/>
            <a:ext cx="4604023" cy="707886"/>
          </a:xfrm>
          <a:prstGeom prst="rect">
            <a:avLst/>
          </a:prstGeom>
          <a:noFill/>
        </p:spPr>
        <p:txBody>
          <a:bodyPr wrap="square" rtlCol="0">
            <a:spAutoFit/>
          </a:bodyPr>
          <a:lstStyle/>
          <a:p>
            <a:pPr algn="ctr"/>
            <a:r>
              <a:rPr lang="en-US" sz="4000" b="1" dirty="0" smtClean="0">
                <a:solidFill>
                  <a:srgbClr val="C00000"/>
                </a:solidFill>
              </a:rPr>
              <a:t>The Solution</a:t>
            </a:r>
            <a:endParaRPr lang="en-US" sz="4000" b="1" dirty="0">
              <a:solidFill>
                <a:srgbClr val="C00000"/>
              </a:solidFill>
            </a:endParaRPr>
          </a:p>
        </p:txBody>
      </p:sp>
      <p:sp>
        <p:nvSpPr>
          <p:cNvPr id="94" name="TextBox 93"/>
          <p:cNvSpPr txBox="1"/>
          <p:nvPr/>
        </p:nvSpPr>
        <p:spPr>
          <a:xfrm>
            <a:off x="1828800" y="5558135"/>
            <a:ext cx="6585501" cy="461665"/>
          </a:xfrm>
          <a:prstGeom prst="rect">
            <a:avLst/>
          </a:prstGeom>
          <a:noFill/>
        </p:spPr>
        <p:txBody>
          <a:bodyPr wrap="square" rtlCol="0">
            <a:spAutoFit/>
          </a:bodyPr>
          <a:lstStyle/>
          <a:p>
            <a:pPr algn="ctr"/>
            <a:r>
              <a:rPr lang="en-US" sz="2400" b="1" dirty="0" smtClean="0"/>
              <a:t>How much of a problem is this?</a:t>
            </a:r>
            <a:endParaRPr lang="en-US" sz="2400" b="1" dirty="0"/>
          </a:p>
        </p:txBody>
      </p:sp>
      <p:sp>
        <p:nvSpPr>
          <p:cNvPr id="95" name="TextBox 94"/>
          <p:cNvSpPr txBox="1"/>
          <p:nvPr/>
        </p:nvSpPr>
        <p:spPr>
          <a:xfrm>
            <a:off x="10823511" y="3973623"/>
            <a:ext cx="3600450" cy="461665"/>
          </a:xfrm>
          <a:prstGeom prst="rect">
            <a:avLst/>
          </a:prstGeom>
          <a:noFill/>
        </p:spPr>
        <p:txBody>
          <a:bodyPr wrap="square" rtlCol="0">
            <a:spAutoFit/>
          </a:bodyPr>
          <a:lstStyle/>
          <a:p>
            <a:pPr algn="ctr"/>
            <a:r>
              <a:rPr lang="en-US" sz="2400" b="1" dirty="0" smtClean="0"/>
              <a:t>Background</a:t>
            </a:r>
            <a:endParaRPr lang="en-US" sz="2400" b="1" dirty="0"/>
          </a:p>
        </p:txBody>
      </p:sp>
      <p:sp>
        <p:nvSpPr>
          <p:cNvPr id="96" name="TextBox 95"/>
          <p:cNvSpPr txBox="1"/>
          <p:nvPr/>
        </p:nvSpPr>
        <p:spPr>
          <a:xfrm>
            <a:off x="970384" y="11013466"/>
            <a:ext cx="9181322" cy="1323439"/>
          </a:xfrm>
          <a:prstGeom prst="rect">
            <a:avLst/>
          </a:prstGeom>
          <a:noFill/>
        </p:spPr>
        <p:txBody>
          <a:bodyPr wrap="square" rtlCol="0">
            <a:spAutoFit/>
          </a:bodyPr>
          <a:lstStyle/>
          <a:p>
            <a:pPr algn="ctr"/>
            <a:r>
              <a:rPr lang="en-US" sz="4000" b="1" dirty="0" err="1" smtClean="0">
                <a:solidFill>
                  <a:srgbClr val="C00000"/>
                </a:solidFill>
              </a:rPr>
              <a:t>FlickrCC</a:t>
            </a:r>
            <a:r>
              <a:rPr lang="en-US" sz="4000" b="1" dirty="0" smtClean="0">
                <a:solidFill>
                  <a:srgbClr val="C00000"/>
                </a:solidFill>
              </a:rPr>
              <a:t> Attribution License Violations Validator</a:t>
            </a:r>
            <a:endParaRPr lang="en-US" sz="4000" b="1" dirty="0">
              <a:solidFill>
                <a:srgbClr val="C00000"/>
              </a:solidFill>
            </a:endParaRPr>
          </a:p>
        </p:txBody>
      </p:sp>
      <p:sp>
        <p:nvSpPr>
          <p:cNvPr id="97" name="TextBox 96"/>
          <p:cNvSpPr txBox="1"/>
          <p:nvPr/>
        </p:nvSpPr>
        <p:spPr>
          <a:xfrm>
            <a:off x="12287251" y="11020163"/>
            <a:ext cx="8401050" cy="707886"/>
          </a:xfrm>
          <a:prstGeom prst="rect">
            <a:avLst/>
          </a:prstGeom>
          <a:noFill/>
        </p:spPr>
        <p:txBody>
          <a:bodyPr wrap="square" rtlCol="0">
            <a:spAutoFit/>
          </a:bodyPr>
          <a:lstStyle/>
          <a:p>
            <a:pPr algn="ctr"/>
            <a:r>
              <a:rPr lang="en-US" sz="4000" b="1" dirty="0" smtClean="0">
                <a:solidFill>
                  <a:srgbClr val="C00000"/>
                </a:solidFill>
              </a:rPr>
              <a:t>Semantic Clipboard</a:t>
            </a:r>
            <a:endParaRPr lang="en-US" sz="4000" b="1" dirty="0">
              <a:solidFill>
                <a:srgbClr val="C00000"/>
              </a:solidFill>
            </a:endParaRPr>
          </a:p>
        </p:txBody>
      </p:sp>
      <p:sp>
        <p:nvSpPr>
          <p:cNvPr id="98" name="TextBox 97"/>
          <p:cNvSpPr txBox="1"/>
          <p:nvPr/>
        </p:nvSpPr>
        <p:spPr>
          <a:xfrm>
            <a:off x="514350" y="17899380"/>
            <a:ext cx="10229850" cy="553998"/>
          </a:xfrm>
          <a:prstGeom prst="rect">
            <a:avLst/>
          </a:prstGeom>
          <a:noFill/>
        </p:spPr>
        <p:txBody>
          <a:bodyPr wrap="square" rtlCol="0">
            <a:spAutoFit/>
          </a:bodyPr>
          <a:lstStyle/>
          <a:p>
            <a:pPr algn="ctr"/>
            <a:r>
              <a:rPr lang="en-US" sz="3000" b="1" dirty="0" smtClean="0">
                <a:solidFill>
                  <a:srgbClr val="C00000"/>
                </a:solidFill>
              </a:rPr>
              <a:t>Goal</a:t>
            </a:r>
            <a:endParaRPr lang="en-US" sz="3000" b="1" dirty="0">
              <a:solidFill>
                <a:srgbClr val="C00000"/>
              </a:solidFill>
            </a:endParaRPr>
          </a:p>
        </p:txBody>
      </p:sp>
      <p:sp>
        <p:nvSpPr>
          <p:cNvPr id="99" name="TextBox 98"/>
          <p:cNvSpPr txBox="1"/>
          <p:nvPr/>
        </p:nvSpPr>
        <p:spPr>
          <a:xfrm>
            <a:off x="11258550" y="17962602"/>
            <a:ext cx="10229850" cy="553998"/>
          </a:xfrm>
          <a:prstGeom prst="rect">
            <a:avLst/>
          </a:prstGeom>
          <a:noFill/>
        </p:spPr>
        <p:txBody>
          <a:bodyPr wrap="square" rtlCol="0">
            <a:spAutoFit/>
          </a:bodyPr>
          <a:lstStyle/>
          <a:p>
            <a:pPr algn="ctr"/>
            <a:r>
              <a:rPr lang="en-US" sz="3000" b="1" dirty="0" smtClean="0">
                <a:solidFill>
                  <a:srgbClr val="C00000"/>
                </a:solidFill>
              </a:rPr>
              <a:t>Goal</a:t>
            </a:r>
            <a:endParaRPr lang="en-US" sz="3000" b="1" dirty="0">
              <a:solidFill>
                <a:srgbClr val="C00000"/>
              </a:solidFill>
            </a:endParaRPr>
          </a:p>
        </p:txBody>
      </p:sp>
      <p:sp>
        <p:nvSpPr>
          <p:cNvPr id="102" name="TextBox 101"/>
          <p:cNvSpPr txBox="1"/>
          <p:nvPr/>
        </p:nvSpPr>
        <p:spPr>
          <a:xfrm>
            <a:off x="11201401" y="19354800"/>
            <a:ext cx="10229850" cy="553998"/>
          </a:xfrm>
          <a:prstGeom prst="rect">
            <a:avLst/>
          </a:prstGeom>
          <a:noFill/>
        </p:spPr>
        <p:txBody>
          <a:bodyPr wrap="square" rtlCol="0">
            <a:spAutoFit/>
          </a:bodyPr>
          <a:lstStyle/>
          <a:p>
            <a:pPr algn="ctr"/>
            <a:r>
              <a:rPr lang="en-US" sz="3000" b="1" dirty="0" smtClean="0">
                <a:solidFill>
                  <a:srgbClr val="C00000"/>
                </a:solidFill>
              </a:rPr>
              <a:t>Components</a:t>
            </a:r>
            <a:endParaRPr lang="en-US" sz="3000" b="1" dirty="0">
              <a:solidFill>
                <a:srgbClr val="C00000"/>
              </a:solidFill>
            </a:endParaRPr>
          </a:p>
        </p:txBody>
      </p:sp>
      <p:sp>
        <p:nvSpPr>
          <p:cNvPr id="103" name="TextBox 102"/>
          <p:cNvSpPr txBox="1"/>
          <p:nvPr/>
        </p:nvSpPr>
        <p:spPr>
          <a:xfrm>
            <a:off x="571501" y="19050000"/>
            <a:ext cx="10229850" cy="553998"/>
          </a:xfrm>
          <a:prstGeom prst="rect">
            <a:avLst/>
          </a:prstGeom>
          <a:noFill/>
        </p:spPr>
        <p:txBody>
          <a:bodyPr wrap="square" rtlCol="0">
            <a:spAutoFit/>
          </a:bodyPr>
          <a:lstStyle/>
          <a:p>
            <a:pPr algn="ctr"/>
            <a:r>
              <a:rPr lang="en-US" sz="3000" b="1" dirty="0" smtClean="0">
                <a:solidFill>
                  <a:srgbClr val="C00000"/>
                </a:solidFill>
              </a:rPr>
              <a:t>Components</a:t>
            </a:r>
            <a:endParaRPr lang="en-US" sz="3000" b="1" dirty="0">
              <a:solidFill>
                <a:srgbClr val="C00000"/>
              </a:solidFill>
            </a:endParaRPr>
          </a:p>
        </p:txBody>
      </p:sp>
      <p:sp>
        <p:nvSpPr>
          <p:cNvPr id="104" name="TextBox 103"/>
          <p:cNvSpPr txBox="1"/>
          <p:nvPr/>
        </p:nvSpPr>
        <p:spPr>
          <a:xfrm>
            <a:off x="628650" y="27546301"/>
            <a:ext cx="8401050" cy="707886"/>
          </a:xfrm>
          <a:prstGeom prst="rect">
            <a:avLst/>
          </a:prstGeom>
          <a:noFill/>
        </p:spPr>
        <p:txBody>
          <a:bodyPr wrap="square" rtlCol="0">
            <a:spAutoFit/>
          </a:bodyPr>
          <a:lstStyle/>
          <a:p>
            <a:pPr algn="ctr"/>
            <a:r>
              <a:rPr lang="en-US" sz="4000" b="1" dirty="0" smtClean="0">
                <a:solidFill>
                  <a:srgbClr val="C00000"/>
                </a:solidFill>
              </a:rPr>
              <a:t>Contributions</a:t>
            </a:r>
            <a:endParaRPr lang="en-US" sz="4000" b="1" dirty="0">
              <a:solidFill>
                <a:srgbClr val="C00000"/>
              </a:solidFill>
            </a:endParaRPr>
          </a:p>
        </p:txBody>
      </p:sp>
      <p:sp>
        <p:nvSpPr>
          <p:cNvPr id="106" name="TextBox 105"/>
          <p:cNvSpPr txBox="1"/>
          <p:nvPr/>
        </p:nvSpPr>
        <p:spPr>
          <a:xfrm>
            <a:off x="12858750" y="27603453"/>
            <a:ext cx="8401050" cy="707886"/>
          </a:xfrm>
          <a:prstGeom prst="rect">
            <a:avLst/>
          </a:prstGeom>
          <a:noFill/>
        </p:spPr>
        <p:txBody>
          <a:bodyPr wrap="square" rtlCol="0">
            <a:spAutoFit/>
          </a:bodyPr>
          <a:lstStyle/>
          <a:p>
            <a:pPr algn="ctr"/>
            <a:r>
              <a:rPr lang="en-US" sz="4000" b="1" dirty="0" smtClean="0">
                <a:solidFill>
                  <a:srgbClr val="C00000"/>
                </a:solidFill>
              </a:rPr>
              <a:t>Future Work</a:t>
            </a:r>
            <a:endParaRPr lang="en-US" sz="4000" b="1" dirty="0">
              <a:solidFill>
                <a:srgbClr val="C00000"/>
              </a:solidFill>
            </a:endParaRPr>
          </a:p>
        </p:txBody>
      </p:sp>
      <p:pic>
        <p:nvPicPr>
          <p:cNvPr id="65" name="Picture 64" descr="experiment_results.jpg"/>
          <p:cNvPicPr>
            <a:picLocks noChangeAspect="1"/>
          </p:cNvPicPr>
          <p:nvPr/>
        </p:nvPicPr>
        <p:blipFill>
          <a:blip r:embed="rId15"/>
          <a:stretch>
            <a:fillRect/>
          </a:stretch>
        </p:blipFill>
        <p:spPr>
          <a:xfrm>
            <a:off x="5971592" y="6705600"/>
            <a:ext cx="4478694" cy="3962400"/>
          </a:xfrm>
          <a:prstGeom prst="rect">
            <a:avLst/>
          </a:prstGeom>
        </p:spPr>
      </p:pic>
      <p:sp>
        <p:nvSpPr>
          <p:cNvPr id="72" name="TextBox 71"/>
          <p:cNvSpPr txBox="1"/>
          <p:nvPr/>
        </p:nvSpPr>
        <p:spPr>
          <a:xfrm>
            <a:off x="10591800" y="9784385"/>
            <a:ext cx="4180114" cy="1015663"/>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b="1" dirty="0" smtClean="0">
                <a:solidFill>
                  <a:srgbClr val="C00000"/>
                </a:solidFill>
              </a:rPr>
              <a:t>More Information</a:t>
            </a:r>
            <a:endParaRPr lang="en-US" sz="2000" b="1" dirty="0" smtClean="0">
              <a:solidFill>
                <a:srgbClr val="C00000"/>
              </a:solidFill>
            </a:endParaRPr>
          </a:p>
          <a:p>
            <a:pPr algn="ctr"/>
            <a:r>
              <a:rPr lang="en-US" sz="2000" dirty="0" smtClean="0">
                <a:solidFill>
                  <a:schemeClr val="accent2">
                    <a:lumMod val="75000"/>
                  </a:schemeClr>
                </a:solidFill>
              </a:rPr>
              <a:t>http://</a:t>
            </a:r>
            <a:r>
              <a:rPr lang="en-US" sz="2000" dirty="0" smtClean="0">
                <a:solidFill>
                  <a:schemeClr val="accent2">
                    <a:lumMod val="75000"/>
                  </a:schemeClr>
                </a:solidFill>
              </a:rPr>
              <a:t>creativecommons.org</a:t>
            </a:r>
          </a:p>
          <a:p>
            <a:pPr algn="ctr"/>
            <a:r>
              <a:rPr lang="en-US" sz="2000" dirty="0" smtClean="0">
                <a:solidFill>
                  <a:schemeClr val="accent2">
                    <a:lumMod val="75000"/>
                  </a:schemeClr>
                </a:solidFill>
              </a:rPr>
              <a:t>http://rdfa.info</a:t>
            </a:r>
            <a:endParaRPr lang="en-US" sz="2000" dirty="0" smtClean="0">
              <a:solidFill>
                <a:schemeClr val="accent2">
                  <a:lumMod val="75000"/>
                </a:schemeClr>
              </a:solidFill>
            </a:endParaRPr>
          </a:p>
        </p:txBody>
      </p:sp>
      <p:sp>
        <p:nvSpPr>
          <p:cNvPr id="85" name="TextBox 84"/>
          <p:cNvSpPr txBox="1"/>
          <p:nvPr/>
        </p:nvSpPr>
        <p:spPr>
          <a:xfrm>
            <a:off x="5867401" y="19507200"/>
            <a:ext cx="4876799" cy="3785652"/>
          </a:xfrm>
          <a:prstGeom prst="rect">
            <a:avLst/>
          </a:prstGeom>
          <a:noFill/>
        </p:spPr>
        <p:txBody>
          <a:bodyPr wrap="square" rtlCol="0">
            <a:spAutoFit/>
          </a:bodyPr>
          <a:lstStyle/>
          <a:p>
            <a:pPr algn="just"/>
            <a:r>
              <a:rPr lang="en-US" sz="2000" b="1" dirty="0" smtClean="0"/>
              <a:t>Notification </a:t>
            </a:r>
            <a:r>
              <a:rPr lang="en-US" sz="2000" b="1" dirty="0" smtClean="0"/>
              <a:t>System:</a:t>
            </a:r>
            <a:r>
              <a:rPr lang="en-US" sz="2000" dirty="0" smtClean="0"/>
              <a:t> This will pretty-print and report the images with missing attributions in a Web interface. The user can then use the missing information in his or her own work to be license compliant. </a:t>
            </a:r>
          </a:p>
          <a:p>
            <a:pPr algn="just"/>
            <a:endParaRPr lang="en-US" sz="2000" dirty="0" smtClean="0"/>
          </a:p>
          <a:p>
            <a:pPr algn="just"/>
            <a:r>
              <a:rPr lang="en-US" sz="2000" b="1" dirty="0" smtClean="0"/>
              <a:t>User Checker (optional):</a:t>
            </a:r>
            <a:r>
              <a:rPr lang="en-US" sz="2000" dirty="0" smtClean="0"/>
              <a:t> This module can be used to send actual notifications to the original content creators for any violations if the system is linked to some user base.</a:t>
            </a:r>
          </a:p>
        </p:txBody>
      </p:sp>
      <p:sp>
        <p:nvSpPr>
          <p:cNvPr id="93" name="TextBox 92"/>
          <p:cNvSpPr txBox="1"/>
          <p:nvPr/>
        </p:nvSpPr>
        <p:spPr>
          <a:xfrm>
            <a:off x="17145000" y="19964400"/>
            <a:ext cx="4343400" cy="5016758"/>
          </a:xfrm>
          <a:prstGeom prst="rect">
            <a:avLst/>
          </a:prstGeom>
          <a:noFill/>
        </p:spPr>
        <p:txBody>
          <a:bodyPr wrap="square" rtlCol="0">
            <a:spAutoFit/>
          </a:bodyPr>
          <a:lstStyle/>
          <a:p>
            <a:pPr algn="just"/>
            <a:r>
              <a:rPr lang="en-US" sz="2000" dirty="0" smtClean="0"/>
              <a:t>All of these components are implemented in the </a:t>
            </a:r>
            <a:r>
              <a:rPr lang="en-US" sz="2000" b="1" dirty="0" smtClean="0"/>
              <a:t>Tabulator</a:t>
            </a:r>
            <a:r>
              <a:rPr lang="en-US" sz="2000" dirty="0" smtClean="0"/>
              <a:t>, a Semantic Web Browser which can be installed as a Firefox Extension. </a:t>
            </a:r>
            <a:endParaRPr lang="en-US" sz="2000" dirty="0" smtClean="0"/>
          </a:p>
          <a:p>
            <a:pPr algn="just"/>
            <a:endParaRPr lang="en-US" sz="2000" dirty="0" smtClean="0"/>
          </a:p>
          <a:p>
            <a:pPr algn="just"/>
            <a:r>
              <a:rPr lang="en-US" sz="2000" dirty="0" smtClean="0"/>
              <a:t>Semantic </a:t>
            </a:r>
            <a:r>
              <a:rPr lang="en-US" sz="2000" dirty="0" smtClean="0"/>
              <a:t>Clipboard can be turned on/off through a menu option. When using the application, content can be collected from a variety of sources. </a:t>
            </a:r>
            <a:endParaRPr lang="en-US" sz="2000" dirty="0" smtClean="0"/>
          </a:p>
          <a:p>
            <a:pPr algn="just"/>
            <a:r>
              <a:rPr lang="en-US" sz="2000" dirty="0" smtClean="0"/>
              <a:t>A </a:t>
            </a:r>
            <a:r>
              <a:rPr lang="en-US" sz="2000" dirty="0" smtClean="0"/>
              <a:t>browser based editor is used to demo how an application could call the Clipboard for the content, and embed it with the license metadata or warn if the target document’s license is incompatible with the source license .</a:t>
            </a:r>
            <a:endParaRPr lang="en-US" sz="2000" dirty="0"/>
          </a:p>
        </p:txBody>
      </p:sp>
      <p:sp>
        <p:nvSpPr>
          <p:cNvPr id="100" name="TextBox 99"/>
          <p:cNvSpPr txBox="1"/>
          <p:nvPr/>
        </p:nvSpPr>
        <p:spPr>
          <a:xfrm>
            <a:off x="609600" y="6858000"/>
            <a:ext cx="5334000" cy="1015663"/>
          </a:xfrm>
          <a:prstGeom prst="rect">
            <a:avLst/>
          </a:prstGeom>
          <a:noFill/>
        </p:spPr>
        <p:txBody>
          <a:bodyPr wrap="square" rtlCol="0">
            <a:spAutoFit/>
          </a:bodyPr>
          <a:lstStyle/>
          <a:p>
            <a:pPr algn="just"/>
            <a:r>
              <a:rPr lang="en-US" sz="2000" dirty="0" smtClean="0"/>
              <a:t>A simple experiment was conducted to get an assessment on this, and the results are as follows:</a:t>
            </a:r>
            <a:endParaRPr lang="en-US" sz="20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9213"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9213"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4668</TotalTime>
  <Words>1126</Words>
  <Application>Microsoft Office PowerPoint</Application>
  <PresentationFormat>Custom</PresentationFormat>
  <Paragraphs>108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 Dawn Enterprises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ftilley</dc:creator>
  <cp:lastModifiedBy>Oshani Seneviratne</cp:lastModifiedBy>
  <cp:revision>211</cp:revision>
  <dcterms:created xsi:type="dcterms:W3CDTF">2006-10-30T15:29:03Z</dcterms:created>
  <dcterms:modified xsi:type="dcterms:W3CDTF">2009-03-26T03:01:46Z</dcterms:modified>
</cp:coreProperties>
</file>