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localhost/hello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ail.mit.edu/~lkagal/foa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ail.mit.edu/~lkagal/foa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bpedia.org/sparq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PHP in Linked Data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 Bao</a:t>
            </a:r>
          </a:p>
          <a:p>
            <a:r>
              <a:rPr lang="en-US" dirty="0" smtClean="0"/>
              <a:t>Oct 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your result</a:t>
            </a:r>
            <a:endParaRPr lang="en-US" dirty="0"/>
          </a:p>
        </p:txBody>
      </p:sp>
      <p:pic>
        <p:nvPicPr>
          <p:cNvPr id="7" name="Content Placeholder 6" descr="map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219200"/>
            <a:ext cx="7315200" cy="5314950"/>
          </a:xfrm>
        </p:spPr>
      </p:pic>
      <p:sp>
        <p:nvSpPr>
          <p:cNvPr id="4" name="Rectangle 3"/>
          <p:cNvSpPr/>
          <p:nvPr/>
        </p:nvSpPr>
        <p:spPr>
          <a:xfrm>
            <a:off x="5486400" y="5257800"/>
            <a:ext cx="3657600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514350" indent="-514350"/>
            <a:r>
              <a:rPr lang="en-US" dirty="0" smtClean="0"/>
              <a:t>5. Print a list of friends, their workplaces and where the workplaces are located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ARC2 is PHP-based</a:t>
            </a:r>
          </a:p>
          <a:p>
            <a:pPr lvl="1"/>
            <a:r>
              <a:rPr lang="en-US" dirty="0" smtClean="0"/>
              <a:t>Various RDF parsers and extractors (RDF/XML, Turtle, RSS, </a:t>
            </a:r>
            <a:r>
              <a:rPr lang="en-US" dirty="0" err="1" smtClean="0"/>
              <a:t>microformats</a:t>
            </a:r>
            <a:r>
              <a:rPr lang="en-US" dirty="0" smtClean="0"/>
              <a:t>, </a:t>
            </a:r>
            <a:r>
              <a:rPr lang="en-US" dirty="0" err="1" smtClean="0"/>
              <a:t>eRDF</a:t>
            </a:r>
            <a:r>
              <a:rPr lang="en-US" dirty="0" smtClean="0"/>
              <a:t>, </a:t>
            </a:r>
            <a:r>
              <a:rPr lang="en-US" dirty="0" err="1" smtClean="0"/>
              <a:t>RDFa</a:t>
            </a:r>
            <a:r>
              <a:rPr lang="en-US" dirty="0" smtClean="0"/>
              <a:t>, ...)</a:t>
            </a:r>
          </a:p>
          <a:p>
            <a:pPr lvl="1"/>
            <a:r>
              <a:rPr lang="en-US" dirty="0" err="1" smtClean="0"/>
              <a:t>Serializers</a:t>
            </a:r>
            <a:r>
              <a:rPr lang="en-US" dirty="0" smtClean="0"/>
              <a:t> (N-Triples, RDF/JSON, RDF/XML, Turtle)</a:t>
            </a:r>
          </a:p>
          <a:p>
            <a:pPr lvl="1"/>
            <a:r>
              <a:rPr lang="en-US" dirty="0" smtClean="0"/>
              <a:t>RDF Storage, SPARQL Query, and Update </a:t>
            </a:r>
          </a:p>
          <a:p>
            <a:r>
              <a:rPr lang="en-US" dirty="0" smtClean="0"/>
              <a:t>http://arc.semsol.org/</a:t>
            </a:r>
            <a:endParaRPr lang="en-US" dirty="0"/>
          </a:p>
        </p:txBody>
      </p:sp>
      <p:pic>
        <p:nvPicPr>
          <p:cNvPr id="1026" name="Picture 2" descr="ARCite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2667000"/>
            <a:ext cx="223837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2133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echo “Hello World”;</a:t>
            </a:r>
          </a:p>
          <a:p>
            <a:pPr>
              <a:buNone/>
            </a:pPr>
            <a:r>
              <a:rPr lang="en-US" dirty="0" smtClean="0"/>
              <a:t>?&gt;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Can be run in dual modes: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974068"/>
            <a:ext cx="2638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http://localhost/hello.php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0" y="3974068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php</a:t>
            </a:r>
            <a:r>
              <a:rPr lang="en-US" dirty="0" smtClean="0"/>
              <a:t>  hello.php</a:t>
            </a:r>
            <a:endParaRPr lang="en-US" dirty="0"/>
          </a:p>
        </p:txBody>
      </p:sp>
      <p:pic>
        <p:nvPicPr>
          <p:cNvPr id="7" name="Picture 6" descr="Image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4572000"/>
            <a:ext cx="3669632" cy="1524000"/>
          </a:xfrm>
          <a:prstGeom prst="rect">
            <a:avLst/>
          </a:prstGeom>
        </p:spPr>
      </p:pic>
      <p:pic>
        <p:nvPicPr>
          <p:cNvPr id="8" name="Picture 7" descr="Image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495800"/>
            <a:ext cx="3048000" cy="1857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Load </a:t>
            </a:r>
            <a:r>
              <a:rPr lang="en-US" dirty="0" err="1" smtClean="0"/>
              <a:t>Lalana’s</a:t>
            </a:r>
            <a:r>
              <a:rPr lang="en-US" dirty="0" smtClean="0"/>
              <a:t> </a:t>
            </a:r>
            <a:r>
              <a:rPr lang="en-US" dirty="0" err="1" smtClean="0"/>
              <a:t>foaf</a:t>
            </a:r>
            <a:r>
              <a:rPr lang="en-US" dirty="0" smtClean="0"/>
              <a:t> file at 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://www.csail.mit.edu/~lkagal/</a:t>
            </a:r>
            <a:r>
              <a:rPr lang="en-US" dirty="0" smtClean="0">
                <a:hlinkClick r:id="rId2"/>
              </a:rPr>
              <a:t>foaf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Extract her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at the friends’ FOAF files, see where they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workplace URI or the labels to query </a:t>
            </a:r>
            <a:r>
              <a:rPr lang="en-US" dirty="0" err="1" smtClean="0"/>
              <a:t>dbpedia</a:t>
            </a:r>
            <a:r>
              <a:rPr lang="en-US" dirty="0" smtClean="0"/>
              <a:t> for it’s location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Print a list of friends, their workplaces and where the workplaces are located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&lt;?</a:t>
            </a:r>
            <a:r>
              <a:rPr lang="en-US" sz="2400" dirty="0" err="1" smtClean="0"/>
              <a:t>php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include_once</a:t>
            </a:r>
            <a:r>
              <a:rPr lang="en-US" sz="2400" dirty="0" smtClean="0"/>
              <a:t>("./ARC2/arc/ARC2.php");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$parser = ARC2::</a:t>
            </a:r>
            <a:r>
              <a:rPr lang="en-US" sz="2400" dirty="0" err="1" smtClean="0"/>
              <a:t>getRDFParser</a:t>
            </a:r>
            <a:r>
              <a:rPr lang="en-US" sz="2400" dirty="0" smtClean="0"/>
              <a:t>(); </a:t>
            </a:r>
          </a:p>
          <a:p>
            <a:pPr>
              <a:buNone/>
            </a:pPr>
            <a:r>
              <a:rPr lang="en-US" sz="2400" dirty="0" smtClean="0"/>
              <a:t>   $parser-&gt;parse('http://www.csail.mit.edu/~lkagal/foaf');</a:t>
            </a:r>
          </a:p>
          <a:p>
            <a:pPr>
              <a:buNone/>
            </a:pPr>
            <a:r>
              <a:rPr lang="en-US" sz="2400" dirty="0" smtClean="0"/>
              <a:t>   $triples = $parser-&gt;</a:t>
            </a:r>
            <a:r>
              <a:rPr lang="en-US" sz="2400" dirty="0" err="1" smtClean="0"/>
              <a:t>getTriples</a:t>
            </a:r>
            <a:r>
              <a:rPr lang="en-US" sz="2400" dirty="0" smtClean="0"/>
              <a:t>();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foreach</a:t>
            </a:r>
            <a:r>
              <a:rPr lang="en-US" sz="2400" dirty="0" smtClean="0"/>
              <a:t>($triples as $triple){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print_r</a:t>
            </a:r>
            <a:r>
              <a:rPr lang="en-US" sz="2400" dirty="0" smtClean="0"/>
              <a:t>($triple);</a:t>
            </a:r>
          </a:p>
          <a:p>
            <a:pPr>
              <a:buNone/>
            </a:pPr>
            <a:r>
              <a:rPr lang="en-US" sz="2400" dirty="0" smtClean="0"/>
              <a:t>   }</a:t>
            </a:r>
          </a:p>
          <a:p>
            <a:pPr>
              <a:buNone/>
            </a:pPr>
            <a:r>
              <a:rPr lang="en-US" sz="2400" dirty="0" smtClean="0"/>
              <a:t>?&gt;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5334000"/>
            <a:ext cx="3745769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 Load </a:t>
            </a:r>
            <a:r>
              <a:rPr lang="en-US" dirty="0" err="1" smtClean="0"/>
              <a:t>Lalana’s</a:t>
            </a:r>
            <a:r>
              <a:rPr lang="en-US" dirty="0" smtClean="0"/>
              <a:t> </a:t>
            </a:r>
            <a:r>
              <a:rPr lang="en-US" dirty="0" err="1" smtClean="0"/>
              <a:t>foaf</a:t>
            </a:r>
            <a:r>
              <a:rPr lang="en-US" dirty="0" smtClean="0"/>
              <a:t> </a:t>
            </a:r>
            <a:r>
              <a:rPr lang="en-US" dirty="0" smtClean="0"/>
              <a:t>file at 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http://www.csail.mit.edu/~lkagal/foaf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Local Triple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590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will use a SPARQL query</a:t>
            </a:r>
          </a:p>
          <a:p>
            <a:r>
              <a:rPr lang="en-US" sz="2400" dirty="0" smtClean="0"/>
              <a:t>Need to setup a local database for that (ARC2 uses </a:t>
            </a:r>
            <a:r>
              <a:rPr lang="en-US" sz="2400" dirty="0" err="1" smtClean="0"/>
              <a:t>MySQL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324600" y="5943600"/>
            <a:ext cx="213789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indent="-514350"/>
            <a:r>
              <a:rPr lang="en-US" dirty="0" smtClean="0"/>
              <a:t>2. Extract her friends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1828800"/>
            <a:ext cx="5715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dirty="0" err="1" smtClean="0"/>
              <a:t>config</a:t>
            </a:r>
            <a:r>
              <a:rPr lang="en-US" dirty="0" smtClean="0"/>
              <a:t> = array(</a:t>
            </a:r>
          </a:p>
          <a:p>
            <a:r>
              <a:rPr lang="en-US" dirty="0" smtClean="0"/>
              <a:t>	  '</a:t>
            </a:r>
            <a:r>
              <a:rPr lang="en-US" dirty="0" err="1" smtClean="0"/>
              <a:t>db_name</a:t>
            </a:r>
            <a:r>
              <a:rPr lang="en-US" dirty="0" smtClean="0"/>
              <a:t>' =&gt; 'arc2',</a:t>
            </a:r>
          </a:p>
          <a:p>
            <a:r>
              <a:rPr lang="en-US" dirty="0" smtClean="0"/>
              <a:t>	  '</a:t>
            </a:r>
            <a:r>
              <a:rPr lang="en-US" dirty="0" err="1" smtClean="0"/>
              <a:t>db_user</a:t>
            </a:r>
            <a:r>
              <a:rPr lang="en-US" dirty="0" smtClean="0"/>
              <a:t>' =&gt; 'arc2',</a:t>
            </a:r>
          </a:p>
          <a:p>
            <a:r>
              <a:rPr lang="en-US" dirty="0" smtClean="0"/>
              <a:t>	  '</a:t>
            </a:r>
            <a:r>
              <a:rPr lang="en-US" dirty="0" err="1" smtClean="0"/>
              <a:t>db_pwd</a:t>
            </a:r>
            <a:r>
              <a:rPr lang="en-US" dirty="0" smtClean="0"/>
              <a:t>' =&gt; 'arc2‘,</a:t>
            </a:r>
          </a:p>
          <a:p>
            <a:r>
              <a:rPr lang="en-US" dirty="0" smtClean="0"/>
              <a:t>	  '</a:t>
            </a:r>
            <a:r>
              <a:rPr lang="en-US" dirty="0" err="1" smtClean="0"/>
              <a:t>store_name</a:t>
            </a:r>
            <a:r>
              <a:rPr lang="en-US" dirty="0" smtClean="0"/>
              <a:t>' =&gt; '</a:t>
            </a:r>
            <a:r>
              <a:rPr lang="en-US" dirty="0" err="1" smtClean="0"/>
              <a:t>arc_tests</a:t>
            </a:r>
            <a:r>
              <a:rPr lang="en-US" dirty="0" smtClean="0"/>
              <a:t>'</a:t>
            </a:r>
          </a:p>
          <a:p>
            <a:r>
              <a:rPr lang="en-US" dirty="0" smtClean="0"/>
              <a:t>	);</a:t>
            </a:r>
          </a:p>
          <a:p>
            <a:r>
              <a:rPr lang="en-US" dirty="0" smtClean="0"/>
              <a:t>$store = ARC2::</a:t>
            </a:r>
            <a:r>
              <a:rPr lang="en-US" dirty="0" err="1" smtClean="0"/>
              <a:t>getStore</a:t>
            </a:r>
            <a:r>
              <a:rPr lang="en-US" dirty="0" smtClean="0"/>
              <a:t>($</a:t>
            </a:r>
            <a:r>
              <a:rPr lang="en-US" dirty="0" err="1" smtClean="0"/>
              <a:t>config</a:t>
            </a:r>
            <a:r>
              <a:rPr lang="en-US" dirty="0" smtClean="0"/>
              <a:t>);</a:t>
            </a:r>
          </a:p>
          <a:p>
            <a:r>
              <a:rPr lang="en-US" dirty="0" smtClean="0"/>
              <a:t>if (!$store-&gt;</a:t>
            </a:r>
            <a:r>
              <a:rPr lang="en-US" dirty="0" err="1" smtClean="0"/>
              <a:t>isSetUp</a:t>
            </a:r>
            <a:r>
              <a:rPr lang="en-US" dirty="0" smtClean="0"/>
              <a:t>()) {	  </a:t>
            </a:r>
          </a:p>
          <a:p>
            <a:r>
              <a:rPr lang="en-US" dirty="0" smtClean="0"/>
              <a:t>	  $store-&gt;</a:t>
            </a:r>
            <a:r>
              <a:rPr lang="en-US" dirty="0" err="1" smtClean="0"/>
              <a:t>setUp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$store-&gt;query(</a:t>
            </a:r>
          </a:p>
          <a:p>
            <a:r>
              <a:rPr lang="en-US" dirty="0" smtClean="0"/>
              <a:t>        ‘LOAD &lt; 'http://www.csail.mit.edu/~lkagal/foaf &gt;');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Some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	$q = '</a:t>
            </a:r>
          </a:p>
          <a:p>
            <a:pPr>
              <a:buNone/>
            </a:pPr>
            <a:r>
              <a:rPr lang="en-US" sz="1800" b="1" dirty="0" smtClean="0"/>
              <a:t>	  PREFIX </a:t>
            </a:r>
            <a:r>
              <a:rPr lang="en-US" sz="1800" b="1" dirty="0" err="1" smtClean="0"/>
              <a:t>foaf</a:t>
            </a:r>
            <a:r>
              <a:rPr lang="en-US" sz="1800" b="1" dirty="0" smtClean="0"/>
              <a:t>: &lt;http://xmlns.com/foaf/0.1/&gt; .</a:t>
            </a:r>
          </a:p>
          <a:p>
            <a:pPr>
              <a:buNone/>
            </a:pPr>
            <a:r>
              <a:rPr lang="en-US" sz="1800" b="1" dirty="0" smtClean="0"/>
              <a:t>	  SELECT ?person ?name WHERE {</a:t>
            </a:r>
          </a:p>
          <a:p>
            <a:pPr>
              <a:buNone/>
            </a:pPr>
            <a:r>
              <a:rPr lang="en-US" sz="1800" b="1" dirty="0" smtClean="0"/>
              <a:t>		&lt;http://people.csail.mit.edu/lkagal/foaf#me&gt; </a:t>
            </a:r>
            <a:r>
              <a:rPr lang="en-US" sz="1800" b="1" dirty="0" err="1" smtClean="0"/>
              <a:t>foaf:knows</a:t>
            </a:r>
            <a:r>
              <a:rPr lang="en-US" sz="1800" b="1" dirty="0" smtClean="0"/>
              <a:t> ?person .</a:t>
            </a:r>
          </a:p>
          <a:p>
            <a:pPr>
              <a:buNone/>
            </a:pPr>
            <a:r>
              <a:rPr lang="en-US" sz="1800" b="1" dirty="0" smtClean="0"/>
              <a:t>		?person </a:t>
            </a:r>
            <a:r>
              <a:rPr lang="en-US" sz="1800" b="1" dirty="0" err="1" smtClean="0"/>
              <a:t>foaf:name</a:t>
            </a:r>
            <a:r>
              <a:rPr lang="en-US" sz="1800" b="1" dirty="0" smtClean="0"/>
              <a:t> ?name .</a:t>
            </a:r>
          </a:p>
          <a:p>
            <a:pPr>
              <a:buNone/>
            </a:pPr>
            <a:r>
              <a:rPr lang="en-US" sz="1800" dirty="0" smtClean="0"/>
              <a:t>	  }</a:t>
            </a:r>
          </a:p>
          <a:p>
            <a:pPr>
              <a:buNone/>
            </a:pPr>
            <a:r>
              <a:rPr lang="en-US" sz="1800" dirty="0" smtClean="0"/>
              <a:t>	';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echo "&lt;table&gt;";</a:t>
            </a:r>
          </a:p>
          <a:p>
            <a:pPr>
              <a:buNone/>
            </a:pPr>
            <a:r>
              <a:rPr lang="en-US" sz="1800" dirty="0" smtClean="0"/>
              <a:t>	if ($rows = $store-&gt;query($q, 'rows')) {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foreach</a:t>
            </a:r>
            <a:r>
              <a:rPr lang="en-US" sz="1800" dirty="0" smtClean="0"/>
              <a:t> ($rows as $row) {</a:t>
            </a:r>
          </a:p>
          <a:p>
            <a:pPr>
              <a:buNone/>
            </a:pPr>
            <a:r>
              <a:rPr lang="en-US" sz="1800" dirty="0" smtClean="0"/>
              <a:t>			$</a:t>
            </a:r>
            <a:r>
              <a:rPr lang="en-US" sz="1800" dirty="0" err="1" smtClean="0"/>
              <a:t>foafURL</a:t>
            </a:r>
            <a:r>
              <a:rPr lang="en-US" sz="1800" dirty="0" smtClean="0"/>
              <a:t> = $row['person'];		</a:t>
            </a:r>
          </a:p>
          <a:p>
            <a:pPr>
              <a:buNone/>
            </a:pPr>
            <a:r>
              <a:rPr lang="en-US" sz="1800" dirty="0" smtClean="0"/>
              <a:t>			echo '&lt;</a:t>
            </a:r>
            <a:r>
              <a:rPr lang="en-US" sz="1800" dirty="0" err="1" smtClean="0"/>
              <a:t>li</a:t>
            </a:r>
            <a:r>
              <a:rPr lang="en-US" sz="1800" dirty="0" smtClean="0"/>
              <a:t>&gt;' . $row['name'] . '&lt;</a:t>
            </a:r>
            <a:r>
              <a:rPr lang="en-US" sz="1800" dirty="0" err="1" smtClean="0"/>
              <a:t>br</a:t>
            </a:r>
            <a:r>
              <a:rPr lang="en-US" sz="1800" dirty="0" smtClean="0"/>
              <a:t>/&gt;' . $</a:t>
            </a:r>
            <a:r>
              <a:rPr lang="en-US" sz="1800" dirty="0" err="1" smtClean="0"/>
              <a:t>foafURL</a:t>
            </a:r>
            <a:r>
              <a:rPr lang="en-US" sz="1800" dirty="0" smtClean="0"/>
              <a:t> . "&lt;/</a:t>
            </a:r>
            <a:r>
              <a:rPr lang="en-US" sz="1800" dirty="0" err="1" smtClean="0"/>
              <a:t>li</a:t>
            </a:r>
            <a:r>
              <a:rPr lang="en-US" sz="1800" dirty="0" smtClean="0"/>
              <a:t>&gt;\n“;</a:t>
            </a:r>
          </a:p>
          <a:p>
            <a:pPr>
              <a:buNone/>
            </a:pPr>
            <a:r>
              <a:rPr lang="en-US" sz="1800" dirty="0" smtClean="0"/>
              <a:t>		}</a:t>
            </a:r>
          </a:p>
          <a:p>
            <a:pPr>
              <a:buNone/>
            </a:pPr>
            <a:r>
              <a:rPr lang="en-US" sz="1800" dirty="0" smtClean="0"/>
              <a:t>	}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267200" y="6150114"/>
            <a:ext cx="4572000" cy="707886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514350" indent="-514350"/>
            <a:r>
              <a:rPr lang="en-US" sz="2000" dirty="0" smtClean="0"/>
              <a:t>3. Look at the friends’ FOAF files, see where they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</a:t>
            </a:r>
            <a:r>
              <a:rPr lang="en-US" smtClean="0"/>
              <a:t>a More </a:t>
            </a:r>
            <a:r>
              <a:rPr lang="en-US" dirty="0" smtClean="0"/>
              <a:t>Complicated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42672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PREFIX </a:t>
            </a:r>
            <a:r>
              <a:rPr lang="en-US" dirty="0" err="1" smtClean="0"/>
              <a:t>rdfs</a:t>
            </a:r>
            <a:r>
              <a:rPr lang="en-US" dirty="0" smtClean="0"/>
              <a:t>: &lt;http://www.w3.org/2000/01/rdf-schema#&gt; </a:t>
            </a:r>
          </a:p>
          <a:p>
            <a:pPr>
              <a:buNone/>
            </a:pPr>
            <a:r>
              <a:rPr lang="en-US" dirty="0" smtClean="0"/>
              <a:t>PREFIX type: &lt;http://dbpedia.org/class/yago/&gt; </a:t>
            </a:r>
          </a:p>
          <a:p>
            <a:pPr>
              <a:buNone/>
            </a:pPr>
            <a:r>
              <a:rPr lang="en-US" dirty="0" smtClean="0"/>
              <a:t>PREFIX prop: &lt;http://dbpedia.org/property/&gt; </a:t>
            </a:r>
          </a:p>
          <a:p>
            <a:pPr>
              <a:buNone/>
            </a:pPr>
            <a:r>
              <a:rPr lang="en-US" dirty="0" smtClean="0"/>
              <a:t>PREFIX </a:t>
            </a:r>
            <a:r>
              <a:rPr lang="en-US" dirty="0" err="1" smtClean="0"/>
              <a:t>ont</a:t>
            </a:r>
            <a:r>
              <a:rPr lang="en-US" dirty="0" smtClean="0"/>
              <a:t>: &lt;http://dbpedia.org/ontology/&gt; </a:t>
            </a:r>
          </a:p>
          <a:p>
            <a:pPr>
              <a:buNone/>
            </a:pPr>
            <a:r>
              <a:rPr lang="en-US" dirty="0" smtClean="0"/>
              <a:t>PREFIX </a:t>
            </a:r>
            <a:r>
              <a:rPr lang="en-US" dirty="0" err="1" smtClean="0"/>
              <a:t>foaf</a:t>
            </a:r>
            <a:r>
              <a:rPr lang="en-US" dirty="0" smtClean="0"/>
              <a:t>: &lt;http://xmlns.com/foaf/0.1/&gt; </a:t>
            </a:r>
          </a:p>
          <a:p>
            <a:pPr>
              <a:buNone/>
            </a:pPr>
            <a:r>
              <a:rPr lang="en-US" dirty="0" smtClean="0"/>
              <a:t>PREFIX geo: &lt;http://www.w3.org/2003/01/geo/wgs84_pos#&gt;</a:t>
            </a:r>
          </a:p>
          <a:p>
            <a:pPr>
              <a:buNone/>
            </a:pPr>
            <a:r>
              <a:rPr lang="en-US" dirty="0" smtClean="0"/>
              <a:t>SELECT DISTINCT ?label ?lat ?long WHERE {</a:t>
            </a:r>
          </a:p>
          <a:p>
            <a:pPr>
              <a:buNone/>
            </a:pP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  {?resource </a:t>
            </a:r>
            <a:r>
              <a:rPr lang="en-US" dirty="0" err="1" smtClean="0"/>
              <a:t>prop:website</a:t>
            </a:r>
            <a:r>
              <a:rPr lang="en-US" dirty="0" smtClean="0"/>
              <a:t> &lt;""" + </a:t>
            </a:r>
            <a:r>
              <a:rPr lang="en-US" dirty="0" smtClean="0">
                <a:solidFill>
                  <a:srgbClr val="FF0000"/>
                </a:solidFill>
              </a:rPr>
              <a:t>workplace</a:t>
            </a:r>
            <a:r>
              <a:rPr lang="en-US" dirty="0" smtClean="0"/>
              <a:t> + """&gt;.} </a:t>
            </a:r>
          </a:p>
          <a:p>
            <a:pPr>
              <a:buNone/>
            </a:pPr>
            <a:r>
              <a:rPr lang="en-US" dirty="0" smtClean="0"/>
              <a:t>  UNION </a:t>
            </a:r>
          </a:p>
          <a:p>
            <a:pPr>
              <a:buNone/>
            </a:pPr>
            <a:r>
              <a:rPr lang="en-US" dirty="0" smtClean="0"/>
              <a:t>  {?resource </a:t>
            </a:r>
            <a:r>
              <a:rPr lang="en-US" dirty="0" err="1" smtClean="0"/>
              <a:t>foaf:homepage</a:t>
            </a:r>
            <a:r>
              <a:rPr lang="en-US" dirty="0" smtClean="0"/>
              <a:t> &lt;""" + </a:t>
            </a:r>
            <a:r>
              <a:rPr lang="en-US" dirty="0" smtClean="0">
                <a:solidFill>
                  <a:srgbClr val="FF0000"/>
                </a:solidFill>
              </a:rPr>
              <a:t>workplace</a:t>
            </a:r>
            <a:r>
              <a:rPr lang="en-US" dirty="0" smtClean="0"/>
              <a:t> + """&gt;}</a:t>
            </a:r>
          </a:p>
          <a:p>
            <a:pPr>
              <a:buNone/>
            </a:pPr>
            <a:r>
              <a:rPr lang="en-US" dirty="0" smtClean="0"/>
              <a:t> }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{?resource </a:t>
            </a:r>
            <a:r>
              <a:rPr lang="en-US" dirty="0" err="1" smtClean="0"/>
              <a:t>ont:location</a:t>
            </a:r>
            <a:r>
              <a:rPr lang="en-US" dirty="0" smtClean="0"/>
              <a:t> ?location.</a:t>
            </a:r>
          </a:p>
          <a:p>
            <a:pPr>
              <a:buNone/>
            </a:pPr>
            <a:r>
              <a:rPr lang="en-US" dirty="0" smtClean="0"/>
              <a:t>   OPTIONAL {?location </a:t>
            </a:r>
            <a:r>
              <a:rPr lang="en-US" dirty="0" err="1" smtClean="0"/>
              <a:t>geo:lat</a:t>
            </a:r>
            <a:r>
              <a:rPr lang="en-US" dirty="0" smtClean="0"/>
              <a:t> ?lat.</a:t>
            </a:r>
          </a:p>
          <a:p>
            <a:pPr>
              <a:buNone/>
            </a:pPr>
            <a:r>
              <a:rPr lang="en-US" dirty="0" smtClean="0"/>
              <a:t>                       ?location </a:t>
            </a:r>
            <a:r>
              <a:rPr lang="en-US" dirty="0" err="1" smtClean="0"/>
              <a:t>geo:long</a:t>
            </a:r>
            <a:r>
              <a:rPr lang="en-US" dirty="0" smtClean="0"/>
              <a:t> ?long.}</a:t>
            </a:r>
          </a:p>
          <a:p>
            <a:pPr>
              <a:buNone/>
            </a:pPr>
            <a:r>
              <a:rPr lang="en-US" dirty="0" smtClean="0"/>
              <a:t>   OPTIONAL {?location </a:t>
            </a:r>
            <a:r>
              <a:rPr lang="en-US" dirty="0" err="1" smtClean="0"/>
              <a:t>rdfs:label</a:t>
            </a:r>
            <a:r>
              <a:rPr lang="en-US" dirty="0" smtClean="0"/>
              <a:t> ?label.}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5830669"/>
            <a:ext cx="4572000" cy="64633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514350" indent="-514350"/>
            <a:r>
              <a:rPr lang="en-US" dirty="0" smtClean="0"/>
              <a:t>4. Use the workplace URI or the labels to query </a:t>
            </a:r>
            <a:r>
              <a:rPr lang="en-US" dirty="0" err="1" smtClean="0"/>
              <a:t>dbpedia</a:t>
            </a:r>
            <a:r>
              <a:rPr lang="en-US" dirty="0" smtClean="0"/>
              <a:t> for it’s location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209937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1400" dirty="0" smtClean="0"/>
              <a:t> UNION </a:t>
            </a:r>
          </a:p>
          <a:p>
            <a:pPr>
              <a:buNone/>
            </a:pPr>
            <a:r>
              <a:rPr lang="en-US" sz="1400" dirty="0" smtClean="0"/>
              <a:t>   {?subject </a:t>
            </a:r>
            <a:r>
              <a:rPr lang="en-US" sz="1400" dirty="0" err="1" smtClean="0"/>
              <a:t>prop:employer</a:t>
            </a:r>
            <a:r>
              <a:rPr lang="en-US" sz="1400" dirty="0" smtClean="0"/>
              <a:t> ?resource} </a:t>
            </a:r>
          </a:p>
          <a:p>
            <a:pPr>
              <a:buNone/>
            </a:pPr>
            <a:r>
              <a:rPr lang="en-US" sz="1400" dirty="0" smtClean="0"/>
              <a:t>   UNION </a:t>
            </a:r>
          </a:p>
          <a:p>
            <a:pPr>
              <a:buNone/>
            </a:pPr>
            <a:r>
              <a:rPr lang="en-US" sz="1400" dirty="0" smtClean="0"/>
              <a:t>   {?subject </a:t>
            </a:r>
            <a:r>
              <a:rPr lang="en-US" sz="1400" dirty="0" err="1" smtClean="0"/>
              <a:t>prop:institution</a:t>
            </a:r>
            <a:r>
              <a:rPr lang="en-US" sz="1400" dirty="0" smtClean="0"/>
              <a:t> ?resource} </a:t>
            </a:r>
          </a:p>
          <a:p>
            <a:pPr>
              <a:buNone/>
            </a:pPr>
            <a:r>
              <a:rPr lang="en-US" sz="1400" dirty="0" smtClean="0"/>
              <a:t>   UNION </a:t>
            </a:r>
          </a:p>
          <a:p>
            <a:pPr>
              <a:buNone/>
            </a:pPr>
            <a:r>
              <a:rPr lang="en-US" sz="1400" dirty="0" smtClean="0"/>
              <a:t>   {?subject </a:t>
            </a:r>
            <a:r>
              <a:rPr lang="en-US" sz="1400" dirty="0" err="1" smtClean="0"/>
              <a:t>prop:workInstitution</a:t>
            </a:r>
            <a:r>
              <a:rPr lang="en-US" sz="1400" dirty="0" smtClean="0"/>
              <a:t> ?resource} </a:t>
            </a:r>
          </a:p>
          <a:p>
            <a:pPr>
              <a:buNone/>
            </a:pPr>
            <a:r>
              <a:rPr lang="en-US" sz="1400" dirty="0" smtClean="0"/>
              <a:t>    UNION </a:t>
            </a:r>
          </a:p>
          <a:p>
            <a:pPr>
              <a:buNone/>
            </a:pPr>
            <a:r>
              <a:rPr lang="en-US" sz="1400" dirty="0" smtClean="0"/>
              <a:t>    {?subject </a:t>
            </a:r>
            <a:r>
              <a:rPr lang="en-US" sz="1400" dirty="0" err="1" smtClean="0"/>
              <a:t>prop:workInstitutions</a:t>
            </a:r>
            <a:r>
              <a:rPr lang="en-US" sz="1400" dirty="0" smtClean="0"/>
              <a:t> ?resource} </a:t>
            </a:r>
          </a:p>
          <a:p>
            <a:pPr>
              <a:buNone/>
            </a:pPr>
            <a:r>
              <a:rPr lang="en-US" sz="1400" dirty="0" smtClean="0"/>
              <a:t>    UNION </a:t>
            </a:r>
          </a:p>
          <a:p>
            <a:pPr>
              <a:buNone/>
            </a:pPr>
            <a:r>
              <a:rPr lang="en-US" sz="1400" dirty="0" smtClean="0"/>
              <a:t>    {?subject </a:t>
            </a:r>
            <a:r>
              <a:rPr lang="en-US" sz="1400" dirty="0" err="1" smtClean="0"/>
              <a:t>prop:workplaces</a:t>
            </a:r>
            <a:r>
              <a:rPr lang="en-US" sz="1400" dirty="0" smtClean="0"/>
              <a:t> ?resource} </a:t>
            </a:r>
          </a:p>
          <a:p>
            <a:pPr>
              <a:buNone/>
            </a:pPr>
            <a:r>
              <a:rPr lang="en-US" sz="1400" dirty="0" smtClean="0"/>
              <a:t>    UNION </a:t>
            </a:r>
          </a:p>
          <a:p>
            <a:pPr>
              <a:buNone/>
            </a:pPr>
            <a:r>
              <a:rPr lang="en-US" sz="1400" dirty="0" smtClean="0"/>
              <a:t>    {?subject </a:t>
            </a:r>
            <a:r>
              <a:rPr lang="en-US" sz="1400" dirty="0" err="1" smtClean="0"/>
              <a:t>ont:occupation</a:t>
            </a:r>
            <a:r>
              <a:rPr lang="en-US" sz="1400" dirty="0" smtClean="0"/>
              <a:t> ?resource} </a:t>
            </a:r>
          </a:p>
          <a:p>
            <a:pPr>
              <a:buNone/>
            </a:pPr>
            <a:r>
              <a:rPr lang="en-US" sz="1400" dirty="0" smtClean="0"/>
              <a:t>    OPTIONAL {?resource </a:t>
            </a:r>
            <a:r>
              <a:rPr lang="en-US" sz="1400" dirty="0" err="1" smtClean="0"/>
              <a:t>geo:lat</a:t>
            </a:r>
            <a:r>
              <a:rPr lang="en-US" sz="1400" dirty="0" smtClean="0"/>
              <a:t> ?lat.</a:t>
            </a:r>
          </a:p>
          <a:p>
            <a:pPr>
              <a:buNone/>
            </a:pPr>
            <a:r>
              <a:rPr lang="en-US" sz="1400" dirty="0" smtClean="0"/>
              <a:t>                       ?resource </a:t>
            </a:r>
            <a:r>
              <a:rPr lang="en-US" sz="1400" dirty="0" err="1" smtClean="0"/>
              <a:t>geo:long</a:t>
            </a:r>
            <a:r>
              <a:rPr lang="en-US" sz="1400" dirty="0" smtClean="0"/>
              <a:t> ?long.}</a:t>
            </a:r>
          </a:p>
          <a:p>
            <a:pPr>
              <a:buNone/>
            </a:pPr>
            <a:r>
              <a:rPr lang="en-US" sz="1400" dirty="0" smtClean="0"/>
              <a:t>    OPTIONAL {?resource </a:t>
            </a:r>
            <a:r>
              <a:rPr lang="en-US" sz="1400" dirty="0" err="1" smtClean="0"/>
              <a:t>rdfs:label</a:t>
            </a:r>
            <a:r>
              <a:rPr lang="en-US" sz="1400" dirty="0" smtClean="0"/>
              <a:t> ?label.}</a:t>
            </a:r>
          </a:p>
          <a:p>
            <a:pPr>
              <a:buNone/>
            </a:pPr>
            <a:r>
              <a:rPr lang="en-US" sz="1400" dirty="0" smtClean="0"/>
              <a:t>}}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200400" y="1371600"/>
            <a:ext cx="3420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 smtClean="0">
                <a:hlinkClick r:id="rId2"/>
              </a:rPr>
              <a:t>://dbpedia.org/sparql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57952" y="1445820"/>
            <a:ext cx="18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SPARQL Endpoint: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a Remote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$</a:t>
            </a:r>
            <a:r>
              <a:rPr lang="en-US" sz="1800" dirty="0" err="1" smtClean="0"/>
              <a:t>config_dbpedia</a:t>
            </a:r>
            <a:r>
              <a:rPr lang="en-US" sz="1800" dirty="0" smtClean="0"/>
              <a:t> = array(</a:t>
            </a:r>
          </a:p>
          <a:p>
            <a:pPr>
              <a:buNone/>
            </a:pPr>
            <a:r>
              <a:rPr lang="en-US" sz="1800" dirty="0" smtClean="0"/>
              <a:t>	  /* remote endpoint */</a:t>
            </a:r>
          </a:p>
          <a:p>
            <a:pPr>
              <a:buNone/>
            </a:pPr>
            <a:r>
              <a:rPr lang="en-US" sz="1800" dirty="0" smtClean="0"/>
              <a:t>	  '</a:t>
            </a:r>
            <a:r>
              <a:rPr lang="en-US" sz="1800" dirty="0" err="1" smtClean="0"/>
              <a:t>remote_store_endpoint</a:t>
            </a:r>
            <a:r>
              <a:rPr lang="en-US" sz="1800" dirty="0" smtClean="0"/>
              <a:t>' =&gt; 'http://dbpedia.org/sparql'</a:t>
            </a:r>
          </a:p>
          <a:p>
            <a:pPr>
              <a:buNone/>
            </a:pPr>
            <a:r>
              <a:rPr lang="en-US" sz="1800" dirty="0" smtClean="0"/>
              <a:t>	);</a:t>
            </a:r>
          </a:p>
          <a:p>
            <a:pPr>
              <a:buNone/>
            </a:pPr>
            <a:r>
              <a:rPr lang="en-US" sz="1800" dirty="0" smtClean="0"/>
              <a:t>	</a:t>
            </a:r>
          </a:p>
          <a:p>
            <a:pPr>
              <a:buNone/>
            </a:pPr>
            <a:r>
              <a:rPr lang="en-US" sz="1800" dirty="0" smtClean="0"/>
              <a:t>	$</a:t>
            </a:r>
            <a:r>
              <a:rPr lang="en-US" sz="1800" dirty="0" err="1" smtClean="0"/>
              <a:t>store_dbpedia</a:t>
            </a:r>
            <a:r>
              <a:rPr lang="en-US" sz="1800" dirty="0" smtClean="0"/>
              <a:t> = ARC2::</a:t>
            </a:r>
            <a:r>
              <a:rPr lang="en-US" sz="1800" dirty="0" err="1" smtClean="0"/>
              <a:t>getRemoteStore</a:t>
            </a:r>
            <a:r>
              <a:rPr lang="en-US" sz="1800" dirty="0" smtClean="0"/>
              <a:t>($</a:t>
            </a:r>
            <a:r>
              <a:rPr lang="en-US" sz="1800" dirty="0" err="1" smtClean="0"/>
              <a:t>config_dbpedia</a:t>
            </a:r>
            <a:r>
              <a:rPr lang="en-US" sz="1800" dirty="0" smtClean="0"/>
              <a:t>);</a:t>
            </a:r>
          </a:p>
          <a:p>
            <a:pPr>
              <a:buNone/>
            </a:pPr>
            <a:r>
              <a:rPr lang="en-US" sz="1800" dirty="0" smtClean="0"/>
              <a:t>	</a:t>
            </a:r>
          </a:p>
          <a:p>
            <a:pPr>
              <a:buNone/>
            </a:pPr>
            <a:r>
              <a:rPr lang="en-US" sz="1800" dirty="0" smtClean="0"/>
              <a:t>	$q = '</a:t>
            </a:r>
          </a:p>
          <a:p>
            <a:pPr>
              <a:buNone/>
            </a:pPr>
            <a:r>
              <a:rPr lang="en-US" sz="1800" dirty="0" smtClean="0"/>
              <a:t>		PREFIX </a:t>
            </a:r>
            <a:r>
              <a:rPr lang="en-US" sz="1800" dirty="0" err="1" smtClean="0"/>
              <a:t>foaf</a:t>
            </a:r>
            <a:r>
              <a:rPr lang="en-US" sz="1800" dirty="0" smtClean="0"/>
              <a:t>: &lt;http://xmlns.com/foaf/0.1/&gt; .</a:t>
            </a:r>
          </a:p>
          <a:p>
            <a:pPr>
              <a:buNone/>
            </a:pPr>
            <a:r>
              <a:rPr lang="en-US" sz="1800" dirty="0" smtClean="0"/>
              <a:t>		SELECT ?name ?person ?workplace WHERE {</a:t>
            </a:r>
          </a:p>
          <a:p>
            <a:pPr>
              <a:buNone/>
            </a:pPr>
            <a:r>
              <a:rPr lang="en-US" sz="1800" dirty="0" smtClean="0"/>
              <a:t>		  &lt;http://people.csail.mit.edu/lkagal/foaf#me&gt; </a:t>
            </a:r>
            <a:r>
              <a:rPr lang="en-US" sz="1800" dirty="0" err="1" smtClean="0"/>
              <a:t>foaf:knows</a:t>
            </a:r>
            <a:r>
              <a:rPr lang="en-US" sz="1800" dirty="0" smtClean="0"/>
              <a:t> ?person .</a:t>
            </a:r>
          </a:p>
          <a:p>
            <a:pPr>
              <a:buNone/>
            </a:pPr>
            <a:r>
              <a:rPr lang="en-US" sz="1800" dirty="0" smtClean="0"/>
              <a:t>		  ?person </a:t>
            </a:r>
            <a:r>
              <a:rPr lang="en-US" sz="1800" dirty="0" err="1" smtClean="0"/>
              <a:t>foaf:workplaceHomepage</a:t>
            </a:r>
            <a:r>
              <a:rPr lang="en-US" sz="1800" dirty="0" smtClean="0"/>
              <a:t> ?workplace .</a:t>
            </a:r>
          </a:p>
          <a:p>
            <a:pPr>
              <a:buNone/>
            </a:pPr>
            <a:r>
              <a:rPr lang="en-US" sz="1800" dirty="0" smtClean="0"/>
              <a:t>		  OPTIONAL {?person </a:t>
            </a:r>
            <a:r>
              <a:rPr lang="en-US" sz="1800" dirty="0" err="1" smtClean="0"/>
              <a:t>foaf:name</a:t>
            </a:r>
            <a:r>
              <a:rPr lang="en-US" sz="1800" dirty="0" smtClean="0"/>
              <a:t> ?name }</a:t>
            </a:r>
          </a:p>
          <a:p>
            <a:pPr>
              <a:buNone/>
            </a:pPr>
            <a:r>
              <a:rPr lang="en-US" sz="1800" dirty="0" smtClean="0"/>
              <a:t>		}';</a:t>
            </a:r>
          </a:p>
          <a:p>
            <a:pPr>
              <a:buNone/>
            </a:pPr>
            <a:r>
              <a:rPr lang="en-US" sz="1800" dirty="0" smtClean="0"/>
              <a:t>	$rows = $store-&gt;query($q, 'rows')) ;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267200" y="5562600"/>
            <a:ext cx="4572000" cy="64633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514350" indent="-514350"/>
            <a:r>
              <a:rPr lang="en-US" dirty="0" smtClean="0"/>
              <a:t>4. Use the workplace URI or the labels to query </a:t>
            </a:r>
            <a:r>
              <a:rPr lang="en-US" dirty="0" err="1" smtClean="0"/>
              <a:t>dbpedia</a:t>
            </a:r>
            <a:r>
              <a:rPr lang="en-US" dirty="0" smtClean="0"/>
              <a:t> for it’s location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450</Words>
  <Application>Microsoft Office PowerPoint</Application>
  <PresentationFormat>On-screen Show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Using PHP in Linked Data Applications</vt:lpstr>
      <vt:lpstr>ARC2</vt:lpstr>
      <vt:lpstr>PHP Program</vt:lpstr>
      <vt:lpstr>Task today</vt:lpstr>
      <vt:lpstr>Getting Started</vt:lpstr>
      <vt:lpstr>Setup Local Triple Store</vt:lpstr>
      <vt:lpstr>Do Some Query</vt:lpstr>
      <vt:lpstr>Do a More Complicated Query</vt:lpstr>
      <vt:lpstr>Query a Remote Store</vt:lpstr>
      <vt:lpstr>Visualize your result</vt:lpstr>
      <vt:lpstr>Demo and 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ARC2</dc:title>
  <dc:creator/>
  <cp:lastModifiedBy> Jie</cp:lastModifiedBy>
  <cp:revision>36</cp:revision>
  <dcterms:created xsi:type="dcterms:W3CDTF">2006-08-16T00:00:00Z</dcterms:created>
  <dcterms:modified xsi:type="dcterms:W3CDTF">2010-10-12T19:03:40Z</dcterms:modified>
</cp:coreProperties>
</file>